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56" r:id="rId5"/>
    <p:sldId id="834" r:id="rId6"/>
    <p:sldId id="555" r:id="rId7"/>
    <p:sldId id="831" r:id="rId8"/>
    <p:sldId id="633" r:id="rId9"/>
    <p:sldId id="345" r:id="rId10"/>
    <p:sldId id="582" r:id="rId11"/>
    <p:sldId id="659" r:id="rId12"/>
    <p:sldId id="580" r:id="rId13"/>
    <p:sldId id="587" r:id="rId14"/>
  </p:sldIdLst>
  <p:sldSz cx="9144000" cy="6858000" type="screen4x3"/>
  <p:notesSz cx="6858000" cy="9144000"/>
  <p:embeddedFontLst>
    <p:embeddedFont>
      <p:font typeface="Berlin Sans FB" panose="020E0602020502020306" pitchFamily="34" charset="0"/>
      <p:regular r:id="rId16"/>
      <p:bold r:id="rId17"/>
    </p:embeddedFont>
    <p:embeddedFont>
      <p:font typeface="Bookman Old Style" panose="0205060405050502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andara" panose="020E0502030303020204" pitchFamily="34" charset="0"/>
      <p:regular r:id="rId26"/>
      <p:bold r:id="rId27"/>
      <p:italic r:id="rId28"/>
      <p:boldItalic r:id="rId29"/>
    </p:embeddedFont>
    <p:embeddedFont>
      <p:font typeface="Century Schoolbook" panose="02040604050505020304" pitchFamily="18"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0" roundtripDataSignature="AMtx7mjpWph8yt36fSaLRarJCpAaqbU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9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7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71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18" tIns="91418" rIns="91418" bIns="91418" anchor="t" anchorCtr="0">
            <a:noAutofit/>
          </a:bodyPr>
          <a:lstStyle/>
          <a:p>
            <a:endParaRPr/>
          </a:p>
        </p:txBody>
      </p:sp>
    </p:spTree>
    <p:extLst>
      <p:ext uri="{BB962C8B-B14F-4D97-AF65-F5344CB8AC3E}">
        <p14:creationId xmlns:p14="http://schemas.microsoft.com/office/powerpoint/2010/main" val="304919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lIns="91418" tIns="91418" rIns="91418" bIns="91418" anchor="t" anchorCtr="0">
            <a:noAutofit/>
          </a:bodyPr>
          <a:lstStyle/>
          <a:p>
            <a:endParaRPr/>
          </a:p>
        </p:txBody>
      </p:sp>
    </p:spTree>
    <p:extLst>
      <p:ext uri="{BB962C8B-B14F-4D97-AF65-F5344CB8AC3E}">
        <p14:creationId xmlns:p14="http://schemas.microsoft.com/office/powerpoint/2010/main" val="341353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userDrawn="1">
  <p:cSld name="OBJECT">
    <p:spTree>
      <p:nvGrpSpPr>
        <p:cNvPr id="1" name="Shape 25"/>
        <p:cNvGrpSpPr/>
        <p:nvPr/>
      </p:nvGrpSpPr>
      <p:grpSpPr>
        <a:xfrm>
          <a:off x="0" y="0"/>
          <a:ext cx="0" cy="0"/>
          <a:chOff x="0" y="0"/>
          <a:chExt cx="0" cy="0"/>
        </a:xfrm>
      </p:grpSpPr>
      <p:sp>
        <p:nvSpPr>
          <p:cNvPr id="28" name="Google Shape;28;p5"/>
          <p:cNvSpPr txBox="1">
            <a:spLocks noGrp="1"/>
          </p:cNvSpPr>
          <p:nvPr>
            <p:ph type="sldNum" idx="12"/>
          </p:nvPr>
        </p:nvSpPr>
        <p:spPr>
          <a:xfrm>
            <a:off x="7002440" y="643948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lt1"/>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lt1"/>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lt1"/>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lt1"/>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lt1"/>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lt1"/>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lt1"/>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8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60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97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Imagen 2">
            <a:extLst>
              <a:ext uri="{FF2B5EF4-FFF2-40B4-BE49-F238E27FC236}">
                <a16:creationId xmlns:a16="http://schemas.microsoft.com/office/drawing/2014/main" id="{7C9BB580-2B81-4F53-A0EF-01000519B40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93292" y="181626"/>
            <a:ext cx="1546592" cy="322566"/>
          </a:xfrm>
          <a:prstGeom prst="rect">
            <a:avLst/>
          </a:prstGeom>
        </p:spPr>
      </p:pic>
      <p:graphicFrame>
        <p:nvGraphicFramePr>
          <p:cNvPr id="10" name="Google Shape;10;p3"/>
          <p:cNvGraphicFramePr/>
          <p:nvPr>
            <p:extLst>
              <p:ext uri="{D42A27DB-BD31-4B8C-83A1-F6EECF244321}">
                <p14:modId xmlns:p14="http://schemas.microsoft.com/office/powerpoint/2010/main" val="945574364"/>
              </p:ext>
            </p:extLst>
          </p:nvPr>
        </p:nvGraphicFramePr>
        <p:xfrm>
          <a:off x="-1" y="6541112"/>
          <a:ext cx="9141619" cy="322566"/>
        </p:xfrm>
        <a:graphic>
          <a:graphicData uri="http://schemas.openxmlformats.org/presentationml/2006/ole">
            <mc:AlternateContent xmlns:mc="http://schemas.openxmlformats.org/markup-compatibility/2006">
              <mc:Choice xmlns:v="urn:schemas-microsoft-com:vml" Requires="v">
                <p:oleObj spid="_x0000_s1038" r:id="rId9" imgW="12188825" imgH="498315" progId="">
                  <p:embed/>
                </p:oleObj>
              </mc:Choice>
              <mc:Fallback>
                <p:oleObj r:id="rId9" imgW="12188825" imgH="498315" progId="">
                  <p:embed/>
                  <p:pic>
                    <p:nvPicPr>
                      <p:cNvPr id="10" name="Google Shape;10;p3"/>
                      <p:cNvPicPr preferRelativeResize="0"/>
                      <p:nvPr/>
                    </p:nvPicPr>
                    <p:blipFill rotWithShape="1">
                      <a:blip r:embed="rId10">
                        <a:alphaModFix/>
                      </a:blip>
                      <a:srcRect/>
                      <a:stretch/>
                    </p:blipFill>
                    <p:spPr>
                      <a:xfrm>
                        <a:off x="-1" y="6541112"/>
                        <a:ext cx="9141619" cy="322566"/>
                      </a:xfrm>
                      <a:prstGeom prst="rect">
                        <a:avLst/>
                      </a:prstGeom>
                      <a:noFill/>
                      <a:ln>
                        <a:noFill/>
                      </a:ln>
                    </p:spPr>
                  </p:pic>
                </p:oleObj>
              </mc:Fallback>
            </mc:AlternateContent>
          </a:graphicData>
        </a:graphic>
      </p:graphicFrame>
      <p:pic>
        <p:nvPicPr>
          <p:cNvPr id="14" name="Google Shape;14;p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966065" y="6081235"/>
            <a:ext cx="411922" cy="369329"/>
          </a:xfrm>
          <a:prstGeom prst="rect">
            <a:avLst/>
          </a:prstGeom>
          <a:noFill/>
          <a:ln>
            <a:noFill/>
          </a:ln>
        </p:spPr>
      </p:pic>
      <p:pic>
        <p:nvPicPr>
          <p:cNvPr id="16" name="Google Shape;16;p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405697" y="6114293"/>
            <a:ext cx="1597923" cy="303210"/>
          </a:xfrm>
          <a:prstGeom prst="rect">
            <a:avLst/>
          </a:prstGeom>
          <a:noFill/>
          <a:ln>
            <a:noFill/>
          </a:ln>
        </p:spPr>
      </p:pic>
      <p:pic>
        <p:nvPicPr>
          <p:cNvPr id="8" name="Google Shape;24;p4">
            <a:extLst>
              <a:ext uri="{FF2B5EF4-FFF2-40B4-BE49-F238E27FC236}">
                <a16:creationId xmlns:a16="http://schemas.microsoft.com/office/drawing/2014/main" id="{F6DD760D-D602-44CF-B7E0-C04713F316BE}"/>
              </a:ext>
            </a:extLst>
          </p:cNvPr>
          <p:cNvPicPr preferRelativeResize="0"/>
          <p:nvPr userDrawn="1"/>
        </p:nvPicPr>
        <p:blipFill rotWithShape="1">
          <a:blip r:embed="rId13" cstate="email">
            <a:alphaModFix/>
            <a:extLst>
              <a:ext uri="{28A0092B-C50C-407E-A947-70E740481C1C}">
                <a14:useLocalDpi xmlns:a14="http://schemas.microsoft.com/office/drawing/2010/main"/>
              </a:ext>
            </a:extLst>
          </a:blip>
          <a:srcRect/>
          <a:stretch/>
        </p:blipFill>
        <p:spPr>
          <a:xfrm>
            <a:off x="140381" y="6090459"/>
            <a:ext cx="862688" cy="3601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theflippedclassroom.es/la-taxonomia-solo-de-bigg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nnemichellemlee88.wordpress.com/2013/02/14/%E2%80%A2assessment-of-as-for-learning/"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2" name="Text Box 9">
            <a:extLst>
              <a:ext uri="{FF2B5EF4-FFF2-40B4-BE49-F238E27FC236}">
                <a16:creationId xmlns:a16="http://schemas.microsoft.com/office/drawing/2014/main" id="{18E5FB34-895F-4A29-BA1E-44A5F15AD8F8}"/>
              </a:ext>
            </a:extLst>
          </p:cNvPr>
          <p:cNvSpPr txBox="1">
            <a:spLocks noChangeArrowheads="1"/>
          </p:cNvSpPr>
          <p:nvPr/>
        </p:nvSpPr>
        <p:spPr bwMode="auto">
          <a:xfrm>
            <a:off x="1923744" y="1798595"/>
            <a:ext cx="4277112" cy="2246759"/>
          </a:xfrm>
          <a:prstGeom prst="rect">
            <a:avLst/>
          </a:prstGeom>
          <a:noFill/>
          <a:ln w="9525">
            <a:noFill/>
            <a:miter lim="800000"/>
            <a:headEnd/>
            <a:tailEnd/>
          </a:ln>
        </p:spPr>
        <p:txBody>
          <a:bodyPr wrap="square" lIns="91429" tIns="45715" rIns="91429" bIns="45715">
            <a:spAutoFit/>
          </a:bodyPr>
          <a:lstStyle/>
          <a:p>
            <a:endParaRPr lang="eu-ES" sz="1400" b="1" i="1" dirty="0">
              <a:latin typeface="Candara" panose="020E0502030303020204" pitchFamily="34" charset="0"/>
            </a:endParaRPr>
          </a:p>
          <a:p>
            <a:r>
              <a:rPr lang="eu-ES" sz="2000" b="1" i="1" dirty="0">
                <a:latin typeface="Candara" panose="020E0502030303020204" pitchFamily="34" charset="0"/>
              </a:rPr>
              <a:t>EOP</a:t>
            </a:r>
          </a:p>
          <a:p>
            <a:endParaRPr lang="eu-ES" sz="2000" b="1" i="1" dirty="0">
              <a:latin typeface="Candara" panose="020E0502030303020204" pitchFamily="34" charset="0"/>
            </a:endParaRPr>
          </a:p>
          <a:p>
            <a:r>
              <a:rPr lang="es-ES" sz="2400" b="1" i="1" dirty="0">
                <a:latin typeface="Candara" panose="020E0502030303020204" pitchFamily="34" charset="0"/>
              </a:rPr>
              <a:t>			Compartiendo</a:t>
            </a:r>
          </a:p>
          <a:p>
            <a:pPr algn="r"/>
            <a:r>
              <a:rPr lang="es-ES" sz="2400" b="1" i="1" dirty="0">
                <a:solidFill>
                  <a:srgbClr val="C00000"/>
                </a:solidFill>
                <a:latin typeface="Candara" panose="020E0502030303020204" pitchFamily="34" charset="0"/>
              </a:rPr>
              <a:t>dudas y preguntas</a:t>
            </a:r>
            <a:endParaRPr lang="es-ES" sz="1400" dirty="0">
              <a:latin typeface="Candara" panose="020E0502030303020204" pitchFamily="34" charset="0"/>
            </a:endParaRPr>
          </a:p>
          <a:p>
            <a:endParaRPr lang="eu-ES" sz="1400" b="1" dirty="0">
              <a:latin typeface="Candara" panose="020E05020303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número de diapositiva"/>
          <p:cNvSpPr>
            <a:spLocks noGrp="1"/>
          </p:cNvSpPr>
          <p:nvPr>
            <p:ph type="sldNum" sz="quarter" idx="4294967295"/>
          </p:nvPr>
        </p:nvSpPr>
        <p:spPr>
          <a:xfrm>
            <a:off x="6759349" y="6597196"/>
            <a:ext cx="2134054" cy="244929"/>
          </a:xfrm>
          <a:prstGeom prst="rect">
            <a:avLst/>
          </a:prstGeom>
          <a:noFill/>
        </p:spPr>
        <p:txBody>
          <a:bodyPr lIns="65306" tIns="32653" rIns="65306" bIns="32653"/>
          <a:lstStyle/>
          <a:p>
            <a:pPr defTabSz="913837"/>
            <a:fld id="{0471719D-1E4E-4FA7-BA0F-AB48E37F0DC2}" type="slidenum">
              <a:rPr lang="en-US" smtClean="0">
                <a:latin typeface="Arial" pitchFamily="34" charset="0"/>
              </a:rPr>
              <a:pPr defTabSz="913837"/>
              <a:t>10</a:t>
            </a:fld>
            <a:endParaRPr lang="en-US">
              <a:latin typeface="Arial" pitchFamily="34" charset="0"/>
            </a:endParaRPr>
          </a:p>
        </p:txBody>
      </p:sp>
      <p:pic>
        <p:nvPicPr>
          <p:cNvPr id="239618" name="Picture 2" descr="Gugg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813"/>
            <a:ext cx="9144000" cy="6904491"/>
          </a:xfrm>
          <a:prstGeom prst="rect">
            <a:avLst/>
          </a:prstGeom>
          <a:noFill/>
          <a:ln w="9525">
            <a:noFill/>
            <a:miter lim="800000"/>
            <a:headEnd/>
            <a:tailEnd/>
          </a:ln>
        </p:spPr>
      </p:pic>
      <p:sp>
        <p:nvSpPr>
          <p:cNvPr id="239619" name="Text Box 3"/>
          <p:cNvSpPr txBox="1">
            <a:spLocks noChangeArrowheads="1"/>
          </p:cNvSpPr>
          <p:nvPr/>
        </p:nvSpPr>
        <p:spPr bwMode="auto">
          <a:xfrm>
            <a:off x="12474" y="4318000"/>
            <a:ext cx="9144000" cy="2530929"/>
          </a:xfrm>
          <a:prstGeom prst="rect">
            <a:avLst/>
          </a:prstGeom>
          <a:solidFill>
            <a:schemeClr val="bg1">
              <a:alpha val="50000"/>
            </a:schemeClr>
          </a:solidFill>
          <a:ln w="9525">
            <a:noFill/>
            <a:miter lim="800000"/>
            <a:headEnd/>
            <a:tailEnd/>
          </a:ln>
          <a:effectLst/>
        </p:spPr>
        <p:txBody>
          <a:bodyPr lIns="91429" tIns="45715" rIns="91429" bIns="45715">
            <a:spAutoFit/>
          </a:bodyPr>
          <a:lstStyle/>
          <a:p>
            <a:pPr defTabSz="913837" eaLnBrk="0" hangingPunct="0">
              <a:defRPr/>
            </a:pPr>
            <a:r>
              <a:rPr lang="es-ES_tradnl" sz="2000" b="1">
                <a:latin typeface="Century Schoolbook" pitchFamily="18" charset="0"/>
              </a:rPr>
              <a:t>Porque el cambio es la única constante del siglo en que vivimos, educar hoy es educar para el cambio. No el aprender por aprender, sino el aprender a aprender. No la solución a los problemas, sino la capacidad de resolver problemas. No la repetición, que es cierta, sino la libertad, que es incierta. No el dogmatismo, sino la tolerancia. No la formación para el empleo, sino la formación para la empleabilidad. No la educación terminal, sino la educación permanente, la educación arte y parte de toda una vida. </a:t>
            </a:r>
            <a:r>
              <a:rPr lang="es-ES_tradnl" sz="1600" b="1">
                <a:latin typeface="Century Schoolbook" pitchFamily="18" charset="0"/>
              </a:rPr>
              <a:t>(PNUD, 1998)</a:t>
            </a:r>
            <a:r>
              <a:rPr lang="es-ES_tradnl" sz="1600" b="1">
                <a:effectLst>
                  <a:outerShdw blurRad="38100" dist="38100" dir="2700000" algn="tl">
                    <a:srgbClr val="C0C0C0"/>
                  </a:outerShdw>
                </a:effectLst>
                <a:latin typeface="Century Schoolbook" pitchFamily="18" charset="0"/>
              </a:rPr>
              <a:t> </a:t>
            </a:r>
          </a:p>
        </p:txBody>
      </p:sp>
      <p:sp>
        <p:nvSpPr>
          <p:cNvPr id="239620" name="Rectangle 4"/>
          <p:cNvSpPr>
            <a:spLocks noChangeArrowheads="1"/>
          </p:cNvSpPr>
          <p:nvPr/>
        </p:nvSpPr>
        <p:spPr bwMode="auto">
          <a:xfrm>
            <a:off x="0" y="-4444"/>
            <a:ext cx="2340429" cy="830987"/>
          </a:xfrm>
          <a:prstGeom prst="rect">
            <a:avLst/>
          </a:prstGeom>
          <a:noFill/>
          <a:ln w="9525">
            <a:noFill/>
            <a:miter lim="800000"/>
            <a:headEnd/>
            <a:tailEnd/>
          </a:ln>
        </p:spPr>
        <p:txBody>
          <a:bodyPr lIns="91429" tIns="45715" rIns="91429" bIns="45715" anchor="ctr">
            <a:spAutoFit/>
          </a:bodyPr>
          <a:lstStyle/>
          <a:p>
            <a:pPr defTabSz="913837"/>
            <a:r>
              <a:rPr lang="es-ES" sz="2400" b="1">
                <a:latin typeface="Bookman Old Style" pitchFamily="18" charset="0"/>
              </a:rPr>
              <a:t>Educar para el Cambio</a:t>
            </a:r>
            <a:r>
              <a:rPr lang="es-ES" sz="2400">
                <a:latin typeface="Bookman Old Style" pitchFamily="18" charset="0"/>
              </a:rPr>
              <a:t> </a:t>
            </a:r>
          </a:p>
        </p:txBody>
      </p:sp>
    </p:spTree>
    <p:extLst>
      <p:ext uri="{BB962C8B-B14F-4D97-AF65-F5344CB8AC3E}">
        <p14:creationId xmlns:p14="http://schemas.microsoft.com/office/powerpoint/2010/main" val="27121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2000"/>
                                        <p:tgtEl>
                                          <p:spTgt spid="239618"/>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239620"/>
                                        </p:tgtEl>
                                        <p:attrNameLst>
                                          <p:attrName>style.visibility</p:attrName>
                                        </p:attrNameLst>
                                      </p:cBhvr>
                                      <p:to>
                                        <p:strVal val="visible"/>
                                      </p:to>
                                    </p:set>
                                    <p:animEffect transition="in" filter="wipe(up)">
                                      <p:cBhvr>
                                        <p:cTn id="11" dur="5000"/>
                                        <p:tgtEl>
                                          <p:spTgt spid="239620"/>
                                        </p:tgtEl>
                                      </p:cBhvr>
                                    </p:animEffect>
                                  </p:childTnLst>
                                </p:cTn>
                              </p:par>
                            </p:childTnLst>
                          </p:cTn>
                        </p:par>
                        <p:par>
                          <p:cTn id="12" fill="hold">
                            <p:stCondLst>
                              <p:cond delay="7500"/>
                            </p:stCondLst>
                            <p:childTnLst>
                              <p:par>
                                <p:cTn id="13" presetID="22" presetClass="entr" presetSubtype="1" fill="hold" grpId="0" nodeType="afterEffect">
                                  <p:stCondLst>
                                    <p:cond delay="1000"/>
                                  </p:stCondLst>
                                  <p:childTnLst>
                                    <p:set>
                                      <p:cBhvr>
                                        <p:cTn id="14" dur="1" fill="hold">
                                          <p:stCondLst>
                                            <p:cond delay="0"/>
                                          </p:stCondLst>
                                        </p:cTn>
                                        <p:tgtEl>
                                          <p:spTgt spid="239619"/>
                                        </p:tgtEl>
                                        <p:attrNameLst>
                                          <p:attrName>style.visibility</p:attrName>
                                        </p:attrNameLst>
                                      </p:cBhvr>
                                      <p:to>
                                        <p:strVal val="visible"/>
                                      </p:to>
                                    </p:set>
                                    <p:animEffect transition="in" filter="wipe(up)">
                                      <p:cBhvr>
                                        <p:cTn id="15" dur="50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P spid="2396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 name="Rectángulo 3">
            <a:extLst>
              <a:ext uri="{FF2B5EF4-FFF2-40B4-BE49-F238E27FC236}">
                <a16:creationId xmlns:a16="http://schemas.microsoft.com/office/drawing/2014/main" id="{B1645B7A-66AE-4ABE-B773-7B51401161FF}"/>
              </a:ext>
            </a:extLst>
          </p:cNvPr>
          <p:cNvSpPr/>
          <p:nvPr/>
        </p:nvSpPr>
        <p:spPr>
          <a:xfrm>
            <a:off x="1925352" y="2686405"/>
            <a:ext cx="6684775" cy="1200329"/>
          </a:xfrm>
          <a:prstGeom prst="rect">
            <a:avLst/>
          </a:prstGeom>
        </p:spPr>
        <p:txBody>
          <a:bodyPr wrap="square">
            <a:spAutoFit/>
          </a:bodyPr>
          <a:lstStyle/>
          <a:p>
            <a:r>
              <a:rPr lang="es-ES" sz="2400" dirty="0">
                <a:solidFill>
                  <a:srgbClr val="7030A0"/>
                </a:solidFill>
                <a:latin typeface="Berlin Sans FB" panose="020E0602020502020306" pitchFamily="34" charset="0"/>
              </a:rPr>
              <a:t>¿Cómo asegurarnos que el alumnado interioriza los </a:t>
            </a:r>
            <a:r>
              <a:rPr lang="es-ES" sz="2400" dirty="0" err="1">
                <a:solidFill>
                  <a:srgbClr val="7030A0"/>
                </a:solidFill>
                <a:latin typeface="Berlin Sans FB" panose="020E0602020502020306" pitchFamily="34" charset="0"/>
              </a:rPr>
              <a:t>RAs</a:t>
            </a:r>
            <a:r>
              <a:rPr lang="es-ES" sz="2400" dirty="0">
                <a:solidFill>
                  <a:srgbClr val="7030A0"/>
                </a:solidFill>
                <a:latin typeface="Berlin Sans FB" panose="020E0602020502020306" pitchFamily="34" charset="0"/>
              </a:rPr>
              <a:t> si trabaja en equipo?</a:t>
            </a:r>
          </a:p>
          <a:p>
            <a:r>
              <a:rPr lang="es-ES" sz="2400" dirty="0">
                <a:solidFill>
                  <a:srgbClr val="7030A0"/>
                </a:solidFill>
                <a:latin typeface="Berlin Sans FB" panose="020E0602020502020306" pitchFamily="34" charset="0"/>
              </a:rPr>
              <a:t>¿Cómo se evalúan las competencias transversales?</a:t>
            </a:r>
          </a:p>
        </p:txBody>
      </p:sp>
    </p:spTree>
    <p:extLst>
      <p:ext uri="{BB962C8B-B14F-4D97-AF65-F5344CB8AC3E}">
        <p14:creationId xmlns:p14="http://schemas.microsoft.com/office/powerpoint/2010/main" val="63401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2477334" y="830997"/>
            <a:ext cx="6666665" cy="4299525"/>
          </a:xfrm>
          <a:prstGeom prst="rect">
            <a:avLst/>
          </a:prstGeom>
        </p:spPr>
      </p:pic>
      <p:grpSp>
        <p:nvGrpSpPr>
          <p:cNvPr id="21" name="20 Grupo"/>
          <p:cNvGrpSpPr/>
          <p:nvPr/>
        </p:nvGrpSpPr>
        <p:grpSpPr>
          <a:xfrm>
            <a:off x="739037" y="3429000"/>
            <a:ext cx="3316029" cy="2472647"/>
            <a:chOff x="2452691" y="5553075"/>
            <a:chExt cx="4286250" cy="3235642"/>
          </a:xfrm>
        </p:grpSpPr>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2691" y="5553075"/>
              <a:ext cx="42862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Rectángulo"/>
            <p:cNvSpPr/>
            <p:nvPr/>
          </p:nvSpPr>
          <p:spPr>
            <a:xfrm>
              <a:off x="4379337" y="8542496"/>
              <a:ext cx="1826141" cy="246221"/>
            </a:xfrm>
            <a:prstGeom prst="rect">
              <a:avLst/>
            </a:prstGeom>
          </p:spPr>
          <p:txBody>
            <a:bodyPr wrap="none">
              <a:spAutoFit/>
            </a:bodyPr>
            <a:lstStyle/>
            <a:p>
              <a:r>
                <a:rPr lang="es-ES" sz="1000" dirty="0"/>
                <a:t>Fuente: http://goo.gl/PSYHyy</a:t>
              </a:r>
            </a:p>
          </p:txBody>
        </p:sp>
      </p:grpSp>
      <p:sp>
        <p:nvSpPr>
          <p:cNvPr id="7" name="Rectángulo 6">
            <a:extLst>
              <a:ext uri="{FF2B5EF4-FFF2-40B4-BE49-F238E27FC236}">
                <a16:creationId xmlns:a16="http://schemas.microsoft.com/office/drawing/2014/main" id="{57E4EB59-621D-4DA1-8278-0A5466B4E1F4}"/>
              </a:ext>
            </a:extLst>
          </p:cNvPr>
          <p:cNvSpPr/>
          <p:nvPr/>
        </p:nvSpPr>
        <p:spPr>
          <a:xfrm>
            <a:off x="4668252" y="0"/>
            <a:ext cx="4475747" cy="830997"/>
          </a:xfrm>
          <a:prstGeom prst="rect">
            <a:avLst/>
          </a:prstGeom>
        </p:spPr>
        <p:txBody>
          <a:bodyPr wrap="square">
            <a:spAutoFit/>
          </a:bodyPr>
          <a:lstStyle/>
          <a:p>
            <a:pPr algn="r"/>
            <a:r>
              <a:rPr lang="es-ES" sz="1600" dirty="0">
                <a:solidFill>
                  <a:srgbClr val="7030A0"/>
                </a:solidFill>
                <a:latin typeface="Berlin Sans FB" panose="020E0602020502020306" pitchFamily="34" charset="0"/>
              </a:rPr>
              <a:t>¿Cómo asegurarnos que el alumnado interioriza los </a:t>
            </a:r>
            <a:r>
              <a:rPr lang="es-ES" sz="1600" dirty="0" err="1">
                <a:solidFill>
                  <a:srgbClr val="7030A0"/>
                </a:solidFill>
                <a:latin typeface="Berlin Sans FB" panose="020E0602020502020306" pitchFamily="34" charset="0"/>
              </a:rPr>
              <a:t>RAs</a:t>
            </a:r>
            <a:r>
              <a:rPr lang="es-ES" sz="1600" dirty="0">
                <a:solidFill>
                  <a:srgbClr val="7030A0"/>
                </a:solidFill>
                <a:latin typeface="Berlin Sans FB" panose="020E0602020502020306" pitchFamily="34" charset="0"/>
              </a:rPr>
              <a:t> si trabaja en equipo?</a:t>
            </a:r>
          </a:p>
          <a:p>
            <a:pPr algn="r"/>
            <a:r>
              <a:rPr lang="es-ES" sz="1600" dirty="0">
                <a:solidFill>
                  <a:srgbClr val="7030A0"/>
                </a:solidFill>
                <a:latin typeface="Berlin Sans FB" panose="020E0602020502020306" pitchFamily="34" charset="0"/>
              </a:rPr>
              <a:t>¿Cómo se evalúan las competencias transversales?</a:t>
            </a:r>
          </a:p>
        </p:txBody>
      </p:sp>
    </p:spTree>
    <p:extLst>
      <p:ext uri="{BB962C8B-B14F-4D97-AF65-F5344CB8AC3E}">
        <p14:creationId xmlns:p14="http://schemas.microsoft.com/office/powerpoint/2010/main" val="78048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0EE123D-9CA7-47BF-84E0-AFFFEA6E2F7D}"/>
              </a:ext>
            </a:extLst>
          </p:cNvPr>
          <p:cNvPicPr>
            <a:picLocks noChangeAspect="1"/>
          </p:cNvPicPr>
          <p:nvPr/>
        </p:nvPicPr>
        <p:blipFill>
          <a:blip r:embed="rId2"/>
          <a:stretch>
            <a:fillRect/>
          </a:stretch>
        </p:blipFill>
        <p:spPr>
          <a:xfrm>
            <a:off x="0" y="1280298"/>
            <a:ext cx="9159046" cy="4715554"/>
          </a:xfrm>
          <a:prstGeom prst="rect">
            <a:avLst/>
          </a:prstGeom>
        </p:spPr>
      </p:pic>
      <p:sp>
        <p:nvSpPr>
          <p:cNvPr id="4" name="Bocadillo: ovalado 3">
            <a:extLst>
              <a:ext uri="{FF2B5EF4-FFF2-40B4-BE49-F238E27FC236}">
                <a16:creationId xmlns:a16="http://schemas.microsoft.com/office/drawing/2014/main" id="{FB27FF3A-AB8A-486E-9345-C6A4AA843F1A}"/>
              </a:ext>
            </a:extLst>
          </p:cNvPr>
          <p:cNvSpPr/>
          <p:nvPr/>
        </p:nvSpPr>
        <p:spPr>
          <a:xfrm>
            <a:off x="2233749" y="0"/>
            <a:ext cx="4428307" cy="1162594"/>
          </a:xfrm>
          <a:prstGeom prst="wedgeEllipseCallout">
            <a:avLst>
              <a:gd name="adj1" fmla="val -45666"/>
              <a:gd name="adj2" fmla="val 60394"/>
            </a:avLst>
          </a:prstGeom>
        </p:spPr>
        <p:style>
          <a:lnRef idx="1">
            <a:schemeClr val="accent1"/>
          </a:lnRef>
          <a:fillRef idx="3">
            <a:schemeClr val="accent1"/>
          </a:fillRef>
          <a:effectRef idx="2">
            <a:schemeClr val="accent1"/>
          </a:effectRef>
          <a:fontRef idx="minor">
            <a:schemeClr val="lt1"/>
          </a:fontRef>
        </p:style>
        <p:txBody>
          <a:bodyPr rtlCol="0" anchor="ctr"/>
          <a:lstStyle/>
          <a:p>
            <a:r>
              <a:rPr lang="eu-ES" b="1" dirty="0"/>
              <a:t>Han </a:t>
            </a:r>
            <a:r>
              <a:rPr lang="eu-ES" b="1" dirty="0" err="1"/>
              <a:t>abierto</a:t>
            </a:r>
            <a:r>
              <a:rPr lang="eu-ES" b="1" dirty="0"/>
              <a:t> el </a:t>
            </a:r>
            <a:r>
              <a:rPr lang="eu-ES" b="1" dirty="0" err="1"/>
              <a:t>Polideportivo</a:t>
            </a:r>
            <a:r>
              <a:rPr lang="eu-ES" b="1" dirty="0"/>
              <a:t>, </a:t>
            </a:r>
            <a:r>
              <a:rPr lang="eu-ES" b="1" dirty="0" err="1"/>
              <a:t>quedamos</a:t>
            </a:r>
            <a:r>
              <a:rPr lang="eu-ES" b="1" dirty="0"/>
              <a:t> </a:t>
            </a:r>
            <a:r>
              <a:rPr lang="eu-ES" b="1" dirty="0" err="1"/>
              <a:t>mañana</a:t>
            </a:r>
            <a:r>
              <a:rPr lang="eu-ES" b="1" dirty="0"/>
              <a:t> a </a:t>
            </a:r>
            <a:r>
              <a:rPr lang="eu-ES" b="1" dirty="0" err="1"/>
              <a:t>las</a:t>
            </a:r>
            <a:r>
              <a:rPr lang="eu-ES" b="1" dirty="0"/>
              <a:t> 18:00 para </a:t>
            </a:r>
            <a:r>
              <a:rPr lang="eu-ES" b="1" dirty="0" err="1"/>
              <a:t>jugar</a:t>
            </a:r>
            <a:r>
              <a:rPr lang="eu-ES" b="1" dirty="0"/>
              <a:t> </a:t>
            </a:r>
            <a:r>
              <a:rPr lang="eu-ES" b="1" dirty="0" err="1"/>
              <a:t>un</a:t>
            </a:r>
            <a:r>
              <a:rPr lang="eu-ES" b="1" dirty="0"/>
              <a:t> </a:t>
            </a:r>
            <a:r>
              <a:rPr lang="eu-ES" b="1" dirty="0" err="1"/>
              <a:t>partido</a:t>
            </a:r>
            <a:r>
              <a:rPr lang="eu-ES" b="1" dirty="0"/>
              <a:t> ¡</a:t>
            </a:r>
            <a:r>
              <a:rPr lang="eu-ES" b="1" dirty="0" err="1"/>
              <a:t>Que</a:t>
            </a:r>
            <a:r>
              <a:rPr lang="eu-ES" b="1" dirty="0"/>
              <a:t> no </a:t>
            </a:r>
            <a:r>
              <a:rPr lang="eu-ES" b="1" dirty="0" err="1"/>
              <a:t>falte</a:t>
            </a:r>
            <a:r>
              <a:rPr lang="eu-ES" b="1" dirty="0"/>
              <a:t> nadie!</a:t>
            </a:r>
            <a:endParaRPr lang="eu-ES" dirty="0"/>
          </a:p>
        </p:txBody>
      </p:sp>
    </p:spTree>
    <p:extLst>
      <p:ext uri="{BB962C8B-B14F-4D97-AF65-F5344CB8AC3E}">
        <p14:creationId xmlns:p14="http://schemas.microsoft.com/office/powerpoint/2010/main" val="320623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DD43B3D-6FA2-4632-BC49-14A92B68B94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472" r="7722"/>
          <a:stretch/>
        </p:blipFill>
        <p:spPr bwMode="auto">
          <a:xfrm>
            <a:off x="534245" y="1206107"/>
            <a:ext cx="7897091" cy="370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6 CuadroTexto">
            <a:extLst>
              <a:ext uri="{FF2B5EF4-FFF2-40B4-BE49-F238E27FC236}">
                <a16:creationId xmlns:a16="http://schemas.microsoft.com/office/drawing/2014/main" id="{795E11A2-2834-484A-AF0F-E130D3747555}"/>
              </a:ext>
            </a:extLst>
          </p:cNvPr>
          <p:cNvSpPr txBox="1"/>
          <p:nvPr/>
        </p:nvSpPr>
        <p:spPr>
          <a:xfrm>
            <a:off x="6550473" y="4769102"/>
            <a:ext cx="1795684" cy="246221"/>
          </a:xfrm>
          <a:prstGeom prst="rect">
            <a:avLst/>
          </a:prstGeom>
          <a:noFill/>
        </p:spPr>
        <p:txBody>
          <a:bodyPr wrap="none" rtlCol="0">
            <a:spAutoFit/>
          </a:bodyPr>
          <a:lstStyle/>
          <a:p>
            <a:r>
              <a:rPr lang="es-ES" sz="1000" dirty="0" err="1"/>
              <a:t>Iturria</a:t>
            </a:r>
            <a:r>
              <a:rPr lang="es-ES" sz="1000" dirty="0"/>
              <a:t>: </a:t>
            </a:r>
            <a:r>
              <a:rPr lang="es-ES" sz="1000" dirty="0" err="1">
                <a:hlinkClick r:id="rId3"/>
              </a:rPr>
              <a:t>The</a:t>
            </a:r>
            <a:r>
              <a:rPr lang="es-ES" sz="1000" dirty="0">
                <a:hlinkClick r:id="rId3"/>
              </a:rPr>
              <a:t> </a:t>
            </a:r>
            <a:r>
              <a:rPr lang="es-ES" sz="1000" dirty="0" err="1">
                <a:hlinkClick r:id="rId3"/>
              </a:rPr>
              <a:t>flippedclassroom</a:t>
            </a:r>
            <a:endParaRPr lang="es-ES" sz="1000" dirty="0"/>
          </a:p>
        </p:txBody>
      </p:sp>
      <p:sp>
        <p:nvSpPr>
          <p:cNvPr id="4" name="Rectángulo 3">
            <a:extLst>
              <a:ext uri="{FF2B5EF4-FFF2-40B4-BE49-F238E27FC236}">
                <a16:creationId xmlns:a16="http://schemas.microsoft.com/office/drawing/2014/main" id="{ACDB2FC9-F48D-409F-9ABD-8D3E0AE59569}"/>
              </a:ext>
            </a:extLst>
          </p:cNvPr>
          <p:cNvSpPr/>
          <p:nvPr/>
        </p:nvSpPr>
        <p:spPr>
          <a:xfrm>
            <a:off x="4668252" y="0"/>
            <a:ext cx="4475747" cy="830997"/>
          </a:xfrm>
          <a:prstGeom prst="rect">
            <a:avLst/>
          </a:prstGeom>
        </p:spPr>
        <p:txBody>
          <a:bodyPr wrap="square">
            <a:spAutoFit/>
          </a:bodyPr>
          <a:lstStyle/>
          <a:p>
            <a:pPr algn="r"/>
            <a:r>
              <a:rPr lang="es-ES" sz="1600" dirty="0">
                <a:solidFill>
                  <a:srgbClr val="7030A0"/>
                </a:solidFill>
                <a:latin typeface="Berlin Sans FB" panose="020E0602020502020306" pitchFamily="34" charset="0"/>
              </a:rPr>
              <a:t>¿Cómo asegurarnos que el alumnado interioriza los </a:t>
            </a:r>
            <a:r>
              <a:rPr lang="es-ES" sz="1600" dirty="0" err="1">
                <a:solidFill>
                  <a:srgbClr val="7030A0"/>
                </a:solidFill>
                <a:latin typeface="Berlin Sans FB" panose="020E0602020502020306" pitchFamily="34" charset="0"/>
              </a:rPr>
              <a:t>RAs</a:t>
            </a:r>
            <a:r>
              <a:rPr lang="es-ES" sz="1600" dirty="0">
                <a:solidFill>
                  <a:srgbClr val="7030A0"/>
                </a:solidFill>
                <a:latin typeface="Berlin Sans FB" panose="020E0602020502020306" pitchFamily="34" charset="0"/>
              </a:rPr>
              <a:t> si trabaja en equipo?</a:t>
            </a:r>
          </a:p>
          <a:p>
            <a:pPr algn="r"/>
            <a:r>
              <a:rPr lang="es-ES" sz="1600" dirty="0">
                <a:solidFill>
                  <a:srgbClr val="7030A0"/>
                </a:solidFill>
                <a:latin typeface="Berlin Sans FB" panose="020E0602020502020306" pitchFamily="34" charset="0"/>
              </a:rPr>
              <a:t>¿Cómo se evalúan las competencias transversales?</a:t>
            </a:r>
          </a:p>
        </p:txBody>
      </p:sp>
    </p:spTree>
    <p:extLst>
      <p:ext uri="{BB962C8B-B14F-4D97-AF65-F5344CB8AC3E}">
        <p14:creationId xmlns:p14="http://schemas.microsoft.com/office/powerpoint/2010/main" val="3959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https://annemichellemlee88.files.wordpress.com/2013/02/final-pictur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591196" y="1000712"/>
            <a:ext cx="1887524" cy="4839930"/>
          </a:xfrm>
          <a:prstGeom prst="rect">
            <a:avLst/>
          </a:prstGeom>
          <a:noFill/>
          <a:ln>
            <a:noFill/>
          </a:ln>
        </p:spPr>
      </p:pic>
      <p:sp>
        <p:nvSpPr>
          <p:cNvPr id="14" name="Cuadro de texto 2"/>
          <p:cNvSpPr txBox="1">
            <a:spLocks noChangeArrowheads="1"/>
          </p:cNvSpPr>
          <p:nvPr/>
        </p:nvSpPr>
        <p:spPr bwMode="auto">
          <a:xfrm>
            <a:off x="2712327" y="5837603"/>
            <a:ext cx="1645262" cy="2316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u-ES" sz="1000" dirty="0" err="1">
                <a:latin typeface="Calibri"/>
                <a:ea typeface="Calibri"/>
                <a:cs typeface="Times New Roman"/>
              </a:rPr>
              <a:t>Fuente</a:t>
            </a:r>
            <a:r>
              <a:rPr lang="eu-ES" sz="1000" dirty="0">
                <a:effectLst/>
                <a:latin typeface="Calibri"/>
                <a:ea typeface="Calibri"/>
                <a:cs typeface="Times New Roman"/>
              </a:rPr>
              <a:t>: </a:t>
            </a:r>
            <a:r>
              <a:rPr lang="eu-ES" sz="1000" u="sng" dirty="0">
                <a:solidFill>
                  <a:srgbClr val="0000FF"/>
                </a:solidFill>
                <a:effectLst/>
                <a:latin typeface="Calibri"/>
                <a:ea typeface="Calibri"/>
                <a:cs typeface="Times New Roman"/>
                <a:hlinkClick r:id="rId3"/>
              </a:rPr>
              <a:t>Anne Michelle </a:t>
            </a:r>
            <a:r>
              <a:rPr lang="eu-ES" sz="1000" u="sng" dirty="0" err="1">
                <a:solidFill>
                  <a:srgbClr val="0000FF"/>
                </a:solidFill>
                <a:effectLst/>
                <a:latin typeface="Calibri"/>
                <a:ea typeface="Calibri"/>
                <a:cs typeface="Times New Roman"/>
                <a:hlinkClick r:id="rId3"/>
              </a:rPr>
              <a:t>Lee</a:t>
            </a:r>
            <a:endParaRPr lang="es-ES" sz="1000" dirty="0">
              <a:effectLst/>
              <a:latin typeface="Calibri"/>
              <a:ea typeface="Calibri"/>
              <a:cs typeface="Times New Roman"/>
            </a:endParaRPr>
          </a:p>
        </p:txBody>
      </p:sp>
      <p:pic>
        <p:nvPicPr>
          <p:cNvPr id="9" name="11 Imagen" descr="https://annemichellemlee88.files.wordpress.com/2013/02/final-picture.png">
            <a:extLst>
              <a:ext uri="{FF2B5EF4-FFF2-40B4-BE49-F238E27FC236}">
                <a16:creationId xmlns:a16="http://schemas.microsoft.com/office/drawing/2014/main" id="{90EF2D43-EA2F-4534-A336-047E36509B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645983" y="997675"/>
            <a:ext cx="1887524" cy="4839930"/>
          </a:xfrm>
          <a:prstGeom prst="rect">
            <a:avLst/>
          </a:prstGeom>
          <a:noFill/>
          <a:ln>
            <a:noFill/>
          </a:ln>
        </p:spPr>
      </p:pic>
      <p:pic>
        <p:nvPicPr>
          <p:cNvPr id="10" name="11 Imagen" descr="https://annemichellemlee88.files.wordpress.com/2013/02/final-picture.png">
            <a:extLst>
              <a:ext uri="{FF2B5EF4-FFF2-40B4-BE49-F238E27FC236}">
                <a16:creationId xmlns:a16="http://schemas.microsoft.com/office/drawing/2014/main" id="{C502DB08-4F47-49E5-AE76-C1072A48D7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713472" y="997674"/>
            <a:ext cx="1889113" cy="4839929"/>
          </a:xfrm>
          <a:prstGeom prst="rect">
            <a:avLst/>
          </a:prstGeom>
          <a:noFill/>
          <a:ln>
            <a:noFill/>
          </a:ln>
        </p:spPr>
      </p:pic>
      <p:sp>
        <p:nvSpPr>
          <p:cNvPr id="17" name="Rectángulo 16">
            <a:extLst>
              <a:ext uri="{FF2B5EF4-FFF2-40B4-BE49-F238E27FC236}">
                <a16:creationId xmlns:a16="http://schemas.microsoft.com/office/drawing/2014/main" id="{97E07FA3-6301-4803-8DC2-3DD1D5CD051E}"/>
              </a:ext>
            </a:extLst>
          </p:cNvPr>
          <p:cNvSpPr/>
          <p:nvPr/>
        </p:nvSpPr>
        <p:spPr>
          <a:xfrm>
            <a:off x="4668252" y="0"/>
            <a:ext cx="4475747" cy="830997"/>
          </a:xfrm>
          <a:prstGeom prst="rect">
            <a:avLst/>
          </a:prstGeom>
        </p:spPr>
        <p:txBody>
          <a:bodyPr wrap="square">
            <a:spAutoFit/>
          </a:bodyPr>
          <a:lstStyle/>
          <a:p>
            <a:pPr algn="r"/>
            <a:r>
              <a:rPr lang="es-ES" sz="1600" dirty="0">
                <a:solidFill>
                  <a:srgbClr val="7030A0"/>
                </a:solidFill>
                <a:latin typeface="Berlin Sans FB" panose="020E0602020502020306" pitchFamily="34" charset="0"/>
              </a:rPr>
              <a:t>¿Cómo asegurarnos que el alumnado interioriza los </a:t>
            </a:r>
            <a:r>
              <a:rPr lang="es-ES" sz="1600" dirty="0" err="1">
                <a:solidFill>
                  <a:srgbClr val="7030A0"/>
                </a:solidFill>
                <a:latin typeface="Berlin Sans FB" panose="020E0602020502020306" pitchFamily="34" charset="0"/>
              </a:rPr>
              <a:t>RAs</a:t>
            </a:r>
            <a:r>
              <a:rPr lang="es-ES" sz="1600" dirty="0">
                <a:solidFill>
                  <a:srgbClr val="7030A0"/>
                </a:solidFill>
                <a:latin typeface="Berlin Sans FB" panose="020E0602020502020306" pitchFamily="34" charset="0"/>
              </a:rPr>
              <a:t> si trabaja en equipo?</a:t>
            </a:r>
          </a:p>
          <a:p>
            <a:pPr algn="r"/>
            <a:r>
              <a:rPr lang="es-ES" sz="1600" dirty="0">
                <a:solidFill>
                  <a:srgbClr val="7030A0"/>
                </a:solidFill>
                <a:latin typeface="Berlin Sans FB" panose="020E0602020502020306" pitchFamily="34" charset="0"/>
              </a:rPr>
              <a:t>¿Cómo se evalúan las competencias transversales?</a:t>
            </a:r>
          </a:p>
        </p:txBody>
      </p:sp>
      <p:pic>
        <p:nvPicPr>
          <p:cNvPr id="2" name="Imagen 1">
            <a:extLst>
              <a:ext uri="{FF2B5EF4-FFF2-40B4-BE49-F238E27FC236}">
                <a16:creationId xmlns:a16="http://schemas.microsoft.com/office/drawing/2014/main" id="{8B8D74AF-FBDB-4678-8140-021E694BE0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984819">
            <a:off x="340376" y="1999834"/>
            <a:ext cx="1726202" cy="2188924"/>
          </a:xfrm>
          <a:prstGeom prst="rect">
            <a:avLst/>
          </a:prstGeom>
          <a:ln>
            <a:solidFill>
              <a:schemeClr val="accent6">
                <a:lumMod val="75000"/>
              </a:schemeClr>
            </a:solidFill>
          </a:ln>
        </p:spPr>
      </p:pic>
    </p:spTree>
    <p:extLst>
      <p:ext uri="{BB962C8B-B14F-4D97-AF65-F5344CB8AC3E}">
        <p14:creationId xmlns:p14="http://schemas.microsoft.com/office/powerpoint/2010/main" val="20040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Shape 3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308" y="1200828"/>
            <a:ext cx="8893560" cy="4378012"/>
          </a:xfrm>
          <a:prstGeom prst="rect">
            <a:avLst/>
          </a:prstGeom>
          <a:noFill/>
          <a:ln>
            <a:noFill/>
          </a:ln>
        </p:spPr>
      </p:pic>
    </p:spTree>
    <p:extLst>
      <p:ext uri="{BB962C8B-B14F-4D97-AF65-F5344CB8AC3E}">
        <p14:creationId xmlns:p14="http://schemas.microsoft.com/office/powerpoint/2010/main" val="355803147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79981" y="450364"/>
            <a:ext cx="3224767" cy="1586261"/>
          </a:xfrm>
          <a:prstGeom prst="rect">
            <a:avLst/>
          </a:prstGeom>
          <a:noFill/>
          <a:ln>
            <a:noFill/>
          </a:ln>
        </p:spPr>
      </p:pic>
      <p:sp>
        <p:nvSpPr>
          <p:cNvPr id="4" name="3 CuadroTexto"/>
          <p:cNvSpPr txBox="1"/>
          <p:nvPr/>
        </p:nvSpPr>
        <p:spPr>
          <a:xfrm>
            <a:off x="814790" y="2273196"/>
            <a:ext cx="5177058" cy="1631216"/>
          </a:xfrm>
          <a:prstGeom prst="rect">
            <a:avLst/>
          </a:prstGeom>
          <a:noFill/>
        </p:spPr>
        <p:txBody>
          <a:bodyPr wrap="none" rtlCol="0">
            <a:spAutoFit/>
          </a:bodyPr>
          <a:lstStyle/>
          <a:p>
            <a:pPr marL="457200" indent="-457200">
              <a:buFont typeface="Arial" panose="020B0604020202020204" pitchFamily="34" charset="0"/>
              <a:buChar char="•"/>
            </a:pPr>
            <a:r>
              <a:rPr lang="es-ES_tradnl" sz="2000" b="1" dirty="0"/>
              <a:t>Definición de las competencias a trabajar</a:t>
            </a:r>
          </a:p>
          <a:p>
            <a:pPr marL="457200" indent="-457200">
              <a:buFont typeface="Arial" panose="020B0604020202020204" pitchFamily="34" charset="0"/>
              <a:buChar char="•"/>
            </a:pPr>
            <a:r>
              <a:rPr lang="es-ES_tradnl" sz="2000" b="1" dirty="0"/>
              <a:t>Rúbricas de medición</a:t>
            </a:r>
          </a:p>
          <a:p>
            <a:pPr marL="457200" indent="-457200">
              <a:buFont typeface="Arial" panose="020B0604020202020204" pitchFamily="34" charset="0"/>
              <a:buChar char="•"/>
            </a:pPr>
            <a:r>
              <a:rPr lang="es-ES_tradnl" sz="2000" b="1" dirty="0"/>
              <a:t>Información, evidencias y medición 360º</a:t>
            </a:r>
          </a:p>
          <a:p>
            <a:pPr marL="457200" indent="-457200">
              <a:buFont typeface="Arial" panose="020B0604020202020204" pitchFamily="34" charset="0"/>
              <a:buChar char="•"/>
            </a:pPr>
            <a:r>
              <a:rPr lang="es-ES_tradnl" sz="2000" b="1" dirty="0"/>
              <a:t>Tutorización y </a:t>
            </a:r>
            <a:r>
              <a:rPr lang="es-ES_tradnl" sz="2000" b="1" dirty="0" err="1"/>
              <a:t>feedback</a:t>
            </a:r>
            <a:r>
              <a:rPr lang="es-ES_tradnl" sz="2000" b="1" dirty="0"/>
              <a:t> individual y grupal</a:t>
            </a:r>
          </a:p>
          <a:p>
            <a:pPr marL="457200" indent="-457200">
              <a:buFont typeface="Arial" panose="020B0604020202020204" pitchFamily="34" charset="0"/>
              <a:buChar char="•"/>
            </a:pPr>
            <a:r>
              <a:rPr lang="es-ES_tradnl" sz="2000" b="1" dirty="0"/>
              <a:t>Decisiones y compromisos de mejora </a:t>
            </a:r>
            <a:endParaRPr lang="es-ES" sz="2000" b="1" dirty="0"/>
          </a:p>
        </p:txBody>
      </p:sp>
      <p:sp>
        <p:nvSpPr>
          <p:cNvPr id="6" name="5 CuadroTexto"/>
          <p:cNvSpPr txBox="1"/>
          <p:nvPr/>
        </p:nvSpPr>
        <p:spPr>
          <a:xfrm>
            <a:off x="695779" y="1324246"/>
            <a:ext cx="3365537" cy="830997"/>
          </a:xfrm>
          <a:prstGeom prst="rect">
            <a:avLst/>
          </a:prstGeom>
          <a:noFill/>
        </p:spPr>
        <p:txBody>
          <a:bodyPr wrap="none" rtlCol="0">
            <a:spAutoFit/>
          </a:bodyPr>
          <a:lstStyle/>
          <a:p>
            <a:r>
              <a:rPr lang="es-ES_tradnl" sz="2400" b="1" dirty="0"/>
              <a:t>Evaluar para la evolución</a:t>
            </a:r>
          </a:p>
          <a:p>
            <a:r>
              <a:rPr lang="es-ES_tradnl" sz="2400" b="1" dirty="0"/>
              <a:t>competencial</a:t>
            </a:r>
            <a:endParaRPr lang="es-ES" sz="2400" b="1" dirty="0"/>
          </a:p>
        </p:txBody>
      </p:sp>
      <p:sp>
        <p:nvSpPr>
          <p:cNvPr id="7" name="6 CuadroTexto"/>
          <p:cNvSpPr txBox="1"/>
          <p:nvPr/>
        </p:nvSpPr>
        <p:spPr>
          <a:xfrm>
            <a:off x="1193868" y="4783230"/>
            <a:ext cx="4418902" cy="830997"/>
          </a:xfrm>
          <a:prstGeom prst="rect">
            <a:avLst/>
          </a:prstGeom>
          <a:noFill/>
        </p:spPr>
        <p:txBody>
          <a:bodyPr wrap="none" rtlCol="0">
            <a:spAutoFit/>
          </a:bodyPr>
          <a:lstStyle/>
          <a:p>
            <a:pPr algn="ctr"/>
            <a:r>
              <a:rPr lang="es-ES_tradnl" sz="2400" b="1"/>
              <a:t>Herramienta SET </a:t>
            </a:r>
            <a:r>
              <a:rPr lang="es-ES_tradnl" sz="2400"/>
              <a:t>(software y app)</a:t>
            </a:r>
          </a:p>
          <a:p>
            <a:pPr algn="ctr"/>
            <a:r>
              <a:rPr lang="es-ES_tradnl" sz="2400" b="1" err="1"/>
              <a:t>S</a:t>
            </a:r>
            <a:r>
              <a:rPr lang="es-ES_tradnl" sz="2400" err="1"/>
              <a:t>klls</a:t>
            </a:r>
            <a:r>
              <a:rPr lang="es-ES_tradnl" sz="2400"/>
              <a:t> </a:t>
            </a:r>
            <a:r>
              <a:rPr lang="es-ES_tradnl" sz="2400" b="1" err="1"/>
              <a:t>E</a:t>
            </a:r>
            <a:r>
              <a:rPr lang="es-ES_tradnl" sz="2400" err="1"/>
              <a:t>volution</a:t>
            </a:r>
            <a:r>
              <a:rPr lang="es-ES_tradnl" sz="2400"/>
              <a:t> </a:t>
            </a:r>
            <a:r>
              <a:rPr lang="es-ES_tradnl" sz="2400" b="1" err="1"/>
              <a:t>T</a:t>
            </a:r>
            <a:r>
              <a:rPr lang="es-ES_tradnl" sz="2400" err="1"/>
              <a:t>ool</a:t>
            </a:r>
            <a:endParaRPr lang="es-ES" sz="2400"/>
          </a:p>
        </p:txBody>
      </p:sp>
      <p:pic>
        <p:nvPicPr>
          <p:cNvPr id="8" name="Shape 362">
            <a:extLst>
              <a:ext uri="{FF2B5EF4-FFF2-40B4-BE49-F238E27FC236}">
                <a16:creationId xmlns:a16="http://schemas.microsoft.com/office/drawing/2014/main" id="{D4D5940E-455A-44EA-A7D3-C1B53AFCCB22}"/>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70798" y="3637725"/>
            <a:ext cx="2973202" cy="2291009"/>
          </a:xfrm>
          <a:prstGeom prst="rect">
            <a:avLst/>
          </a:prstGeom>
          <a:noFill/>
          <a:ln>
            <a:noFill/>
          </a:ln>
        </p:spPr>
      </p:pic>
    </p:spTree>
    <p:extLst>
      <p:ext uri="{BB962C8B-B14F-4D97-AF65-F5344CB8AC3E}">
        <p14:creationId xmlns:p14="http://schemas.microsoft.com/office/powerpoint/2010/main" val="122780973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Object 3"/>
          <p:cNvGraphicFramePr>
            <a:graphicFrameLocks noChangeAspect="1"/>
          </p:cNvGraphicFramePr>
          <p:nvPr>
            <p:extLst>
              <p:ext uri="{D42A27DB-BD31-4B8C-83A1-F6EECF244321}">
                <p14:modId xmlns:p14="http://schemas.microsoft.com/office/powerpoint/2010/main" val="3885140456"/>
              </p:ext>
            </p:extLst>
          </p:nvPr>
        </p:nvGraphicFramePr>
        <p:xfrm>
          <a:off x="995022" y="896937"/>
          <a:ext cx="7153955" cy="5064125"/>
        </p:xfrm>
        <a:graphic>
          <a:graphicData uri="http://schemas.openxmlformats.org/presentationml/2006/ole">
            <mc:AlternateContent xmlns:mc="http://schemas.openxmlformats.org/markup-compatibility/2006">
              <mc:Choice xmlns:v="urn:schemas-microsoft-com:vml" Requires="v">
                <p:oleObj spid="_x0000_s2061" name="Hoja de cálculo" r:id="rId3" imgW="7593946" imgH="6031977" progId="Excel.Sheet.8">
                  <p:embed/>
                </p:oleObj>
              </mc:Choice>
              <mc:Fallback>
                <p:oleObj name="Hoja de cálculo" r:id="rId3" imgW="7593946" imgH="6031977" progId="Excel.Sheet.8">
                  <p:embed/>
                  <p:pic>
                    <p:nvPicPr>
                      <p:cNvPr id="8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022" y="896937"/>
                        <a:ext cx="7153955"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ángulo 2">
            <a:extLst>
              <a:ext uri="{FF2B5EF4-FFF2-40B4-BE49-F238E27FC236}">
                <a16:creationId xmlns:a16="http://schemas.microsoft.com/office/drawing/2014/main" id="{D76E1DD6-DB92-4562-9A7D-977F0467EA82}"/>
              </a:ext>
            </a:extLst>
          </p:cNvPr>
          <p:cNvSpPr/>
          <p:nvPr/>
        </p:nvSpPr>
        <p:spPr>
          <a:xfrm>
            <a:off x="4668252" y="0"/>
            <a:ext cx="4475747" cy="830997"/>
          </a:xfrm>
          <a:prstGeom prst="rect">
            <a:avLst/>
          </a:prstGeom>
        </p:spPr>
        <p:txBody>
          <a:bodyPr wrap="square">
            <a:spAutoFit/>
          </a:bodyPr>
          <a:lstStyle/>
          <a:p>
            <a:pPr algn="r"/>
            <a:r>
              <a:rPr lang="es-ES" sz="1600" dirty="0">
                <a:solidFill>
                  <a:srgbClr val="7030A0"/>
                </a:solidFill>
                <a:latin typeface="Berlin Sans FB" panose="020E0602020502020306" pitchFamily="34" charset="0"/>
              </a:rPr>
              <a:t>¿Cómo asegurarnos que el alumnado interioriza los </a:t>
            </a:r>
            <a:r>
              <a:rPr lang="es-ES" sz="1600" dirty="0" err="1">
                <a:solidFill>
                  <a:srgbClr val="7030A0"/>
                </a:solidFill>
                <a:latin typeface="Berlin Sans FB" panose="020E0602020502020306" pitchFamily="34" charset="0"/>
              </a:rPr>
              <a:t>RAs</a:t>
            </a:r>
            <a:r>
              <a:rPr lang="es-ES" sz="1600" dirty="0">
                <a:solidFill>
                  <a:srgbClr val="7030A0"/>
                </a:solidFill>
                <a:latin typeface="Berlin Sans FB" panose="020E0602020502020306" pitchFamily="34" charset="0"/>
              </a:rPr>
              <a:t> si trabaja en equipo?</a:t>
            </a:r>
          </a:p>
          <a:p>
            <a:pPr algn="r"/>
            <a:r>
              <a:rPr lang="es-ES" sz="1600" dirty="0">
                <a:solidFill>
                  <a:srgbClr val="7030A0"/>
                </a:solidFill>
                <a:latin typeface="Berlin Sans FB" panose="020E0602020502020306" pitchFamily="34" charset="0"/>
              </a:rPr>
              <a:t>¿Cómo se evalúan las competencias transversales?</a:t>
            </a:r>
          </a:p>
        </p:txBody>
      </p:sp>
    </p:spTree>
    <p:extLst>
      <p:ext uri="{BB962C8B-B14F-4D97-AF65-F5344CB8AC3E}">
        <p14:creationId xmlns:p14="http://schemas.microsoft.com/office/powerpoint/2010/main" val="401789383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DD2F1A453E9474F8E7C6085445D8E23" ma:contentTypeVersion="31" ma:contentTypeDescription="Crear nuevo documento." ma:contentTypeScope="" ma:versionID="82a7634c1c1481d7ba6d7acc1af0ce97">
  <xsd:schema xmlns:xsd="http://www.w3.org/2001/XMLSchema" xmlns:xs="http://www.w3.org/2001/XMLSchema" xmlns:p="http://schemas.microsoft.com/office/2006/metadata/properties" xmlns:ns3="f6ffaa20-1f64-4b93-aa2c-8dee386dd513" xmlns:ns4="a5794cc6-096b-4752-8b80-1eedc4e4a1af" targetNamespace="http://schemas.microsoft.com/office/2006/metadata/properties" ma:root="true" ma:fieldsID="1e98fe7abb851bfa2bc0058efa1848d5" ns3:_="" ns4:_="">
    <xsd:import namespace="f6ffaa20-1f64-4b93-aa2c-8dee386dd513"/>
    <xsd:import namespace="a5794cc6-096b-4752-8b80-1eedc4e4a1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Math_Settings" minOccurs="0"/>
                <xsd:element ref="ns3:Distribution_Groups" minOccurs="0"/>
                <xsd:element ref="ns3:LMS_Mappings" minOccurs="0"/>
                <xsd:element ref="ns3:IsNotebookLocked"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faa20-1f64-4b93-aa2c-8dee386dd51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Owner" ma:index="1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sNotebookLocked" ma:index="36" nillable="true" ma:displayName="Is Notebook Locked" ma:internalName="IsNotebookLocked">
      <xsd:simpleType>
        <xsd:restriction base="dms:Boolea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94cc6-096b-4752-8b80-1eedc4e4a1af" elementFormDefault="qualified">
    <xsd:import namespace="http://schemas.microsoft.com/office/2006/documentManagement/types"/>
    <xsd:import namespace="http://schemas.microsoft.com/office/infopath/2007/PartnerControls"/>
    <xsd:element name="SharedWithUsers" ma:index="2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Detalles de uso compartido" ma:internalName="SharedWithDetails" ma:readOnly="true">
      <xsd:simpleType>
        <xsd:restriction base="dms:Note">
          <xsd:maxLength value="255"/>
        </xsd:restriction>
      </xsd:simpleType>
    </xsd:element>
    <xsd:element name="SharingHintHash" ma:index="31"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f6ffaa20-1f64-4b93-aa2c-8dee386dd513">
      <UserInfo>
        <DisplayName/>
        <AccountId xsi:nil="true"/>
        <AccountType/>
      </UserInfo>
    </Owner>
    <CultureName xmlns="f6ffaa20-1f64-4b93-aa2c-8dee386dd513" xsi:nil="true"/>
    <Distribution_Groups xmlns="f6ffaa20-1f64-4b93-aa2c-8dee386dd513" xsi:nil="true"/>
    <TeamsChannelId xmlns="f6ffaa20-1f64-4b93-aa2c-8dee386dd513" xsi:nil="true"/>
    <IsNotebookLocked xmlns="f6ffaa20-1f64-4b93-aa2c-8dee386dd513" xsi:nil="true"/>
    <NotebookType xmlns="f6ffaa20-1f64-4b93-aa2c-8dee386dd513" xsi:nil="true"/>
    <FolderType xmlns="f6ffaa20-1f64-4b93-aa2c-8dee386dd513" xsi:nil="true"/>
    <Has_Teacher_Only_SectionGroup xmlns="f6ffaa20-1f64-4b93-aa2c-8dee386dd513" xsi:nil="true"/>
    <Is_Collaboration_Space_Locked xmlns="f6ffaa20-1f64-4b93-aa2c-8dee386dd513" xsi:nil="true"/>
    <Teachers xmlns="f6ffaa20-1f64-4b93-aa2c-8dee386dd513">
      <UserInfo>
        <DisplayName/>
        <AccountId xsi:nil="true"/>
        <AccountType/>
      </UserInfo>
    </Teachers>
    <DefaultSectionNames xmlns="f6ffaa20-1f64-4b93-aa2c-8dee386dd513" xsi:nil="true"/>
    <Templates xmlns="f6ffaa20-1f64-4b93-aa2c-8dee386dd513" xsi:nil="true"/>
    <Self_Registration_Enabled xmlns="f6ffaa20-1f64-4b93-aa2c-8dee386dd513" xsi:nil="true"/>
    <Math_Settings xmlns="f6ffaa20-1f64-4b93-aa2c-8dee386dd513" xsi:nil="true"/>
    <Invited_Teachers xmlns="f6ffaa20-1f64-4b93-aa2c-8dee386dd513" xsi:nil="true"/>
    <Invited_Students xmlns="f6ffaa20-1f64-4b93-aa2c-8dee386dd513" xsi:nil="true"/>
    <Students xmlns="f6ffaa20-1f64-4b93-aa2c-8dee386dd513">
      <UserInfo>
        <DisplayName/>
        <AccountId xsi:nil="true"/>
        <AccountType/>
      </UserInfo>
    </Students>
    <Student_Groups xmlns="f6ffaa20-1f64-4b93-aa2c-8dee386dd513">
      <UserInfo>
        <DisplayName/>
        <AccountId xsi:nil="true"/>
        <AccountType/>
      </UserInfo>
    </Student_Groups>
    <AppVersion xmlns="f6ffaa20-1f64-4b93-aa2c-8dee386dd513" xsi:nil="true"/>
    <LMS_Mappings xmlns="f6ffaa20-1f64-4b93-aa2c-8dee386dd513" xsi:nil="true"/>
  </documentManagement>
</p:properties>
</file>

<file path=customXml/itemProps1.xml><?xml version="1.0" encoding="utf-8"?>
<ds:datastoreItem xmlns:ds="http://schemas.openxmlformats.org/officeDocument/2006/customXml" ds:itemID="{DA54C80D-1E91-4467-A720-7511D6B64C47}">
  <ds:schemaRefs>
    <ds:schemaRef ds:uri="http://schemas.microsoft.com/sharepoint/v3/contenttype/forms"/>
  </ds:schemaRefs>
</ds:datastoreItem>
</file>

<file path=customXml/itemProps2.xml><?xml version="1.0" encoding="utf-8"?>
<ds:datastoreItem xmlns:ds="http://schemas.openxmlformats.org/officeDocument/2006/customXml" ds:itemID="{F893E5A5-68D4-4DA5-8966-A3DDFBB31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ffaa20-1f64-4b93-aa2c-8dee386dd513"/>
    <ds:schemaRef ds:uri="a5794cc6-096b-4752-8b80-1eedc4e4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82C6C-1FD7-4D18-BB42-E9A037F0F79C}">
  <ds:schemaRefs>
    <ds:schemaRef ds:uri="http://schemas.microsoft.com/office/2006/metadata/properties"/>
    <ds:schemaRef ds:uri="http://schemas.microsoft.com/office/infopath/2007/PartnerControls"/>
    <ds:schemaRef ds:uri="f6ffaa20-1f64-4b93-aa2c-8dee386dd513"/>
  </ds:schemaRefs>
</ds:datastoreItem>
</file>

<file path=docProps/app.xml><?xml version="1.0" encoding="utf-8"?>
<Properties xmlns="http://schemas.openxmlformats.org/officeDocument/2006/extended-properties" xmlns:vt="http://schemas.openxmlformats.org/officeDocument/2006/docPropsVTypes">
  <TotalTime>646</TotalTime>
  <Words>312</Words>
  <Application>Microsoft Office PowerPoint</Application>
  <PresentationFormat>Presentación en pantalla (4:3)</PresentationFormat>
  <Paragraphs>31</Paragraphs>
  <Slides>10</Slides>
  <Notes>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9" baseType="lpstr">
      <vt:lpstr>Arial</vt:lpstr>
      <vt:lpstr>Bookman Old Style</vt:lpstr>
      <vt:lpstr>Calibri</vt:lpstr>
      <vt:lpstr>Berlin Sans FB</vt:lpstr>
      <vt:lpstr>Source Sans Pro</vt:lpstr>
      <vt:lpstr>Candara</vt:lpstr>
      <vt:lpstr>Century Schoolbook</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 Erguin</dc:creator>
  <cp:lastModifiedBy>Eugenio</cp:lastModifiedBy>
  <cp:revision>29</cp:revision>
  <dcterms:created xsi:type="dcterms:W3CDTF">2019-09-13T06:32:17Z</dcterms:created>
  <dcterms:modified xsi:type="dcterms:W3CDTF">2020-03-13T14:14:54Z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0x0101009DD2F1A453E9474F8E7C6085445D8E23</vt:lpwstr>
  </property>
</Properties>
</file>