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0"/>
  </p:notesMasterIdLst>
  <p:sldIdLst>
    <p:sldId id="256" r:id="rId5"/>
    <p:sldId id="636" r:id="rId6"/>
    <p:sldId id="592" r:id="rId7"/>
    <p:sldId id="690" r:id="rId8"/>
    <p:sldId id="587" r:id="rId9"/>
  </p:sldIdLst>
  <p:sldSz cx="9144000" cy="6858000" type="screen4x3"/>
  <p:notesSz cx="6858000" cy="9144000"/>
  <p:embeddedFontLst>
    <p:embeddedFont>
      <p:font typeface="Berlin Sans FB" panose="020E0602020502020306" pitchFamily="34" charset="0"/>
      <p:regular r:id="rId11"/>
      <p:bold r:id="rId12"/>
    </p:embeddedFont>
    <p:embeddedFont>
      <p:font typeface="Bookman Old Style" panose="02050604050505020204" pitchFamily="18"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andara" panose="020E0502030303020204" pitchFamily="34" charset="0"/>
      <p:regular r:id="rId21"/>
      <p:bold r:id="rId22"/>
      <p:italic r:id="rId23"/>
      <p:boldItalic r:id="rId24"/>
    </p:embeddedFont>
    <p:embeddedFont>
      <p:font typeface="Century Schoolbook" panose="02040604050505020304" pitchFamily="18"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0" roundtripDataSignature="AMtx7mjpWph8yt36fSaLRarJCpAaqbUK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B92C1-E82E-4386-A684-E03814AE3943}" v="346" dt="2020-03-14T11:34:2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1.fntdata"/><Relationship Id="rId76"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genio Astigarraga" userId="f971a6e79d7cac43" providerId="LiveId" clId="{B32B92C1-E82E-4386-A684-E03814AE3943}"/>
    <pc:docChg chg="custSel addSld modSld">
      <pc:chgData name="Eugenio Astigarraga" userId="f971a6e79d7cac43" providerId="LiveId" clId="{B32B92C1-E82E-4386-A684-E03814AE3943}" dt="2020-03-14T11:34:21.209" v="351"/>
      <pc:docMkLst>
        <pc:docMk/>
      </pc:docMkLst>
      <pc:sldChg chg="addSp delSp modSp add mod delAnim modAnim">
        <pc:chgData name="Eugenio Astigarraga" userId="f971a6e79d7cac43" providerId="LiveId" clId="{B32B92C1-E82E-4386-A684-E03814AE3943}" dt="2020-03-14T11:34:21.209" v="351"/>
        <pc:sldMkLst>
          <pc:docMk/>
          <pc:sldMk cId="3141474292" sldId="690"/>
        </pc:sldMkLst>
        <pc:spChg chg="del">
          <ac:chgData name="Eugenio Astigarraga" userId="f971a6e79d7cac43" providerId="LiveId" clId="{B32B92C1-E82E-4386-A684-E03814AE3943}" dt="2020-03-14T11:10:20.330" v="1" actId="478"/>
          <ac:spMkLst>
            <pc:docMk/>
            <pc:sldMk cId="3141474292" sldId="690"/>
            <ac:spMk id="14" creationId="{1C6381D3-911C-461C-A33D-B16578563DD4}"/>
          </ac:spMkLst>
        </pc:spChg>
        <pc:spChg chg="add">
          <ac:chgData name="Eugenio Astigarraga" userId="f971a6e79d7cac43" providerId="LiveId" clId="{B32B92C1-E82E-4386-A684-E03814AE3943}" dt="2020-03-14T11:10:22.218" v="2"/>
          <ac:spMkLst>
            <pc:docMk/>
            <pc:sldMk cId="3141474292" sldId="690"/>
            <ac:spMk id="15" creationId="{EF5F1E59-9655-4B78-8678-065D15B4E708}"/>
          </ac:spMkLst>
        </pc:spChg>
        <pc:spChg chg="mod">
          <ac:chgData name="Eugenio Astigarraga" userId="f971a6e79d7cac43" providerId="LiveId" clId="{B32B92C1-E82E-4386-A684-E03814AE3943}" dt="2020-03-14T11:33:59.469" v="349" actId="20577"/>
          <ac:spMkLst>
            <pc:docMk/>
            <pc:sldMk cId="3141474292" sldId="690"/>
            <ac:spMk id="20" creationId="{00000000-0000-0000-0000-000000000000}"/>
          </ac:spMkLst>
        </pc:spChg>
        <pc:spChg chg="mod">
          <ac:chgData name="Eugenio Astigarraga" userId="f971a6e79d7cac43" providerId="LiveId" clId="{B32B92C1-E82E-4386-A684-E03814AE3943}" dt="2020-03-14T11:11:30.057" v="181" actId="1037"/>
          <ac:spMkLst>
            <pc:docMk/>
            <pc:sldMk cId="3141474292" sldId="690"/>
            <ac:spMk id="107537" creationId="{00000000-0000-0000-0000-000000000000}"/>
          </ac:spMkLst>
        </pc:spChg>
        <pc:spChg chg="mod">
          <ac:chgData name="Eugenio Astigarraga" userId="f971a6e79d7cac43" providerId="LiveId" clId="{B32B92C1-E82E-4386-A684-E03814AE3943}" dt="2020-03-14T11:11:30.057" v="181" actId="1037"/>
          <ac:spMkLst>
            <pc:docMk/>
            <pc:sldMk cId="3141474292" sldId="690"/>
            <ac:spMk id="107538" creationId="{00000000-0000-0000-0000-000000000000}"/>
          </ac:spMkLst>
        </pc:spChg>
        <pc:spChg chg="mod">
          <ac:chgData name="Eugenio Astigarraga" userId="f971a6e79d7cac43" providerId="LiveId" clId="{B32B92C1-E82E-4386-A684-E03814AE3943}" dt="2020-03-14T11:11:30.057" v="181" actId="1037"/>
          <ac:spMkLst>
            <pc:docMk/>
            <pc:sldMk cId="3141474292" sldId="690"/>
            <ac:spMk id="107539" creationId="{00000000-0000-0000-0000-000000000000}"/>
          </ac:spMkLst>
        </pc:spChg>
        <pc:spChg chg="mod">
          <ac:chgData name="Eugenio Astigarraga" userId="f971a6e79d7cac43" providerId="LiveId" clId="{B32B92C1-E82E-4386-A684-E03814AE3943}" dt="2020-03-14T11:11:30.057" v="181" actId="1037"/>
          <ac:spMkLst>
            <pc:docMk/>
            <pc:sldMk cId="3141474292" sldId="690"/>
            <ac:spMk id="107540" creationId="{00000000-0000-0000-0000-000000000000}"/>
          </ac:spMkLst>
        </pc:spChg>
        <pc:spChg chg="mod">
          <ac:chgData name="Eugenio Astigarraga" userId="f971a6e79d7cac43" providerId="LiveId" clId="{B32B92C1-E82E-4386-A684-E03814AE3943}" dt="2020-03-14T11:11:41.575" v="202" actId="6549"/>
          <ac:spMkLst>
            <pc:docMk/>
            <pc:sldMk cId="3141474292" sldId="690"/>
            <ac:spMk id="107541" creationId="{00000000-0000-0000-0000-000000000000}"/>
          </ac:spMkLst>
        </pc:spChg>
        <pc:spChg chg="mod">
          <ac:chgData name="Eugenio Astigarraga" userId="f971a6e79d7cac43" providerId="LiveId" clId="{B32B92C1-E82E-4386-A684-E03814AE3943}" dt="2020-03-14T11:11:54.284" v="221" actId="6549"/>
          <ac:spMkLst>
            <pc:docMk/>
            <pc:sldMk cId="3141474292" sldId="690"/>
            <ac:spMk id="107542" creationId="{00000000-0000-0000-0000-000000000000}"/>
          </ac:spMkLst>
        </pc:spChg>
        <pc:spChg chg="mod">
          <ac:chgData name="Eugenio Astigarraga" userId="f971a6e79d7cac43" providerId="LiveId" clId="{B32B92C1-E82E-4386-A684-E03814AE3943}" dt="2020-03-14T11:12:50.461" v="340" actId="6549"/>
          <ac:spMkLst>
            <pc:docMk/>
            <pc:sldMk cId="3141474292" sldId="690"/>
            <ac:spMk id="107543" creationId="{00000000-0000-0000-0000-000000000000}"/>
          </ac:spMkLst>
        </pc:spChg>
        <pc:spChg chg="mod">
          <ac:chgData name="Eugenio Astigarraga" userId="f971a6e79d7cac43" providerId="LiveId" clId="{B32B92C1-E82E-4386-A684-E03814AE3943}" dt="2020-03-14T11:12:21.301" v="266" actId="6549"/>
          <ac:spMkLst>
            <pc:docMk/>
            <pc:sldMk cId="3141474292" sldId="690"/>
            <ac:spMk id="107544" creationId="{00000000-0000-0000-0000-000000000000}"/>
          </ac:spMkLst>
        </pc:spChg>
        <pc:spChg chg="mod">
          <ac:chgData name="Eugenio Astigarraga" userId="f971a6e79d7cac43" providerId="LiveId" clId="{B32B92C1-E82E-4386-A684-E03814AE3943}" dt="2020-03-14T11:12:02.261" v="242" actId="6549"/>
          <ac:spMkLst>
            <pc:docMk/>
            <pc:sldMk cId="3141474292" sldId="690"/>
            <ac:spMk id="107545" creationId="{00000000-0000-0000-0000-000000000000}"/>
          </ac:spMkLst>
        </pc:spChg>
        <pc:spChg chg="mod">
          <ac:chgData name="Eugenio Astigarraga" userId="f971a6e79d7cac43" providerId="LiveId" clId="{B32B92C1-E82E-4386-A684-E03814AE3943}" dt="2020-03-14T11:12:36.619" v="306" actId="6549"/>
          <ac:spMkLst>
            <pc:docMk/>
            <pc:sldMk cId="3141474292" sldId="690"/>
            <ac:spMk id="107546" creationId="{00000000-0000-0000-0000-000000000000}"/>
          </ac:spMkLst>
        </pc:spChg>
        <pc:picChg chg="del">
          <ac:chgData name="Eugenio Astigarraga" userId="f971a6e79d7cac43" providerId="LiveId" clId="{B32B92C1-E82E-4386-A684-E03814AE3943}" dt="2020-03-14T11:12:53.294" v="341" actId="478"/>
          <ac:picMkLst>
            <pc:docMk/>
            <pc:sldMk cId="3141474292" sldId="690"/>
            <ac:picMk id="2" creationId="{55D1A78D-CD4C-47CD-9F22-FD6AB3C25AE7}"/>
          </ac:picMkLst>
        </pc:picChg>
        <pc:picChg chg="add mod modCrop">
          <ac:chgData name="Eugenio Astigarraga" userId="f971a6e79d7cac43" providerId="LiveId" clId="{B32B92C1-E82E-4386-A684-E03814AE3943}" dt="2020-03-14T11:14:12.533" v="347"/>
          <ac:picMkLst>
            <pc:docMk/>
            <pc:sldMk cId="3141474292" sldId="690"/>
            <ac:picMk id="3" creationId="{7B6F6B6E-1B7A-4FB4-BD34-C2A01E2B0E03}"/>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81D03-38AD-4671-8561-C2430A3BECB3}" type="slidenum">
              <a:rPr lang="es-ES" altLang="es-ES"/>
              <a:pPr/>
              <a:t>4</a:t>
            </a:fld>
            <a:endParaRPr lang="es-ES" altLang="es-E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TITLE">
    <p:spTree>
      <p:nvGrpSpPr>
        <p:cNvPr id="1" name="Shape 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userDrawn="1">
  <p:cSld name="OBJECT">
    <p:spTree>
      <p:nvGrpSpPr>
        <p:cNvPr id="1" name="Shape 25"/>
        <p:cNvGrpSpPr/>
        <p:nvPr/>
      </p:nvGrpSpPr>
      <p:grpSpPr>
        <a:xfrm>
          <a:off x="0" y="0"/>
          <a:ext cx="0" cy="0"/>
          <a:chOff x="0" y="0"/>
          <a:chExt cx="0" cy="0"/>
        </a:xfrm>
      </p:grpSpPr>
      <p:sp>
        <p:nvSpPr>
          <p:cNvPr id="28" name="Google Shape;28;p5"/>
          <p:cNvSpPr txBox="1">
            <a:spLocks noGrp="1"/>
          </p:cNvSpPr>
          <p:nvPr>
            <p:ph type="sldNum" idx="12"/>
          </p:nvPr>
        </p:nvSpPr>
        <p:spPr>
          <a:xfrm>
            <a:off x="7002440" y="643948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lt1"/>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lt1"/>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lt1"/>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lt1"/>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lt1"/>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lt1"/>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lt1"/>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8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vmlDrawing" Target="../drawings/vmlDrawing1.vml"/><Relationship Id="rId10" Type="http://schemas.openxmlformats.org/officeDocument/2006/relationships/image" Target="../media/image4.png"/><Relationship Id="rId4" Type="http://schemas.openxmlformats.org/officeDocument/2006/relationships/theme" Target="../theme/theme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Imagen 2">
            <a:extLst>
              <a:ext uri="{FF2B5EF4-FFF2-40B4-BE49-F238E27FC236}">
                <a16:creationId xmlns:a16="http://schemas.microsoft.com/office/drawing/2014/main" id="{7C9BB580-2B81-4F53-A0EF-01000519B406}"/>
              </a:ext>
            </a:extLst>
          </p:cNvPr>
          <p:cNvPicPr>
            <a:picLocks noChangeAspect="1"/>
          </p:cNvPicPr>
          <p:nvPr userDrawn="1"/>
        </p:nvPicPr>
        <p:blipFill>
          <a:blip r:embed="rId6"/>
          <a:stretch>
            <a:fillRect/>
          </a:stretch>
        </p:blipFill>
        <p:spPr>
          <a:xfrm>
            <a:off x="293292" y="181626"/>
            <a:ext cx="1546592" cy="322566"/>
          </a:xfrm>
          <a:prstGeom prst="rect">
            <a:avLst/>
          </a:prstGeom>
        </p:spPr>
      </p:pic>
      <p:graphicFrame>
        <p:nvGraphicFramePr>
          <p:cNvPr id="10" name="Google Shape;10;p3"/>
          <p:cNvGraphicFramePr/>
          <p:nvPr>
            <p:extLst>
              <p:ext uri="{D42A27DB-BD31-4B8C-83A1-F6EECF244321}">
                <p14:modId xmlns:p14="http://schemas.microsoft.com/office/powerpoint/2010/main" val="945574364"/>
              </p:ext>
            </p:extLst>
          </p:nvPr>
        </p:nvGraphicFramePr>
        <p:xfrm>
          <a:off x="-1" y="6541112"/>
          <a:ext cx="9141619" cy="322566"/>
        </p:xfrm>
        <a:graphic>
          <a:graphicData uri="http://schemas.openxmlformats.org/presentationml/2006/ole">
            <mc:AlternateContent xmlns:mc="http://schemas.openxmlformats.org/markup-compatibility/2006">
              <mc:Choice xmlns:v="urn:schemas-microsoft-com:vml" Requires="v">
                <p:oleObj spid="_x0000_s1026" r:id="rId7" imgW="12188825" imgH="498315" progId="">
                  <p:embed/>
                </p:oleObj>
              </mc:Choice>
              <mc:Fallback>
                <p:oleObj r:id="rId7" imgW="12188825" imgH="498315" progId="">
                  <p:embed/>
                  <p:pic>
                    <p:nvPicPr>
                      <p:cNvPr id="10" name="Google Shape;10;p3"/>
                      <p:cNvPicPr preferRelativeResize="0"/>
                      <p:nvPr/>
                    </p:nvPicPr>
                    <p:blipFill rotWithShape="1">
                      <a:blip r:embed="rId8">
                        <a:alphaModFix/>
                      </a:blip>
                      <a:srcRect/>
                      <a:stretch/>
                    </p:blipFill>
                    <p:spPr>
                      <a:xfrm>
                        <a:off x="-1" y="6541112"/>
                        <a:ext cx="9141619" cy="322566"/>
                      </a:xfrm>
                      <a:prstGeom prst="rect">
                        <a:avLst/>
                      </a:prstGeom>
                      <a:noFill/>
                      <a:ln>
                        <a:noFill/>
                      </a:ln>
                    </p:spPr>
                  </p:pic>
                </p:oleObj>
              </mc:Fallback>
            </mc:AlternateContent>
          </a:graphicData>
        </a:graphic>
      </p:graphicFrame>
      <p:pic>
        <p:nvPicPr>
          <p:cNvPr id="14" name="Google Shape;14;p3"/>
          <p:cNvPicPr preferRelativeResize="0"/>
          <p:nvPr/>
        </p:nvPicPr>
        <p:blipFill rotWithShape="1">
          <a:blip r:embed="rId9">
            <a:alphaModFix/>
          </a:blip>
          <a:srcRect/>
          <a:stretch/>
        </p:blipFill>
        <p:spPr>
          <a:xfrm>
            <a:off x="6966065" y="6081235"/>
            <a:ext cx="411922" cy="369329"/>
          </a:xfrm>
          <a:prstGeom prst="rect">
            <a:avLst/>
          </a:prstGeom>
          <a:noFill/>
          <a:ln>
            <a:noFill/>
          </a:ln>
        </p:spPr>
      </p:pic>
      <p:pic>
        <p:nvPicPr>
          <p:cNvPr id="16" name="Google Shape;16;p3"/>
          <p:cNvPicPr preferRelativeResize="0"/>
          <p:nvPr/>
        </p:nvPicPr>
        <p:blipFill rotWithShape="1">
          <a:blip r:embed="rId10">
            <a:alphaModFix/>
          </a:blip>
          <a:srcRect/>
          <a:stretch/>
        </p:blipFill>
        <p:spPr>
          <a:xfrm>
            <a:off x="7405697" y="6114293"/>
            <a:ext cx="1597923" cy="303210"/>
          </a:xfrm>
          <a:prstGeom prst="rect">
            <a:avLst/>
          </a:prstGeom>
          <a:noFill/>
          <a:ln>
            <a:noFill/>
          </a:ln>
        </p:spPr>
      </p:pic>
      <p:pic>
        <p:nvPicPr>
          <p:cNvPr id="8" name="Google Shape;24;p4">
            <a:extLst>
              <a:ext uri="{FF2B5EF4-FFF2-40B4-BE49-F238E27FC236}">
                <a16:creationId xmlns:a16="http://schemas.microsoft.com/office/drawing/2014/main" id="{F6DD760D-D602-44CF-B7E0-C04713F316BE}"/>
              </a:ext>
            </a:extLst>
          </p:cNvPr>
          <p:cNvPicPr preferRelativeResize="0"/>
          <p:nvPr userDrawn="1"/>
        </p:nvPicPr>
        <p:blipFill rotWithShape="1">
          <a:blip r:embed="rId11">
            <a:alphaModFix/>
          </a:blip>
          <a:srcRect/>
          <a:stretch/>
        </p:blipFill>
        <p:spPr>
          <a:xfrm>
            <a:off x="140381" y="6090459"/>
            <a:ext cx="862688" cy="3601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9yWqe9qYUQUgKbGbF-KCl92xjvKvsT10GPkjsxFkR1s/edi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2" name="Text Box 9">
            <a:extLst>
              <a:ext uri="{FF2B5EF4-FFF2-40B4-BE49-F238E27FC236}">
                <a16:creationId xmlns:a16="http://schemas.microsoft.com/office/drawing/2014/main" id="{18E5FB34-895F-4A29-BA1E-44A5F15AD8F8}"/>
              </a:ext>
            </a:extLst>
          </p:cNvPr>
          <p:cNvSpPr txBox="1">
            <a:spLocks noChangeArrowheads="1"/>
          </p:cNvSpPr>
          <p:nvPr/>
        </p:nvSpPr>
        <p:spPr bwMode="auto">
          <a:xfrm>
            <a:off x="1923744" y="1798595"/>
            <a:ext cx="4277112" cy="2246759"/>
          </a:xfrm>
          <a:prstGeom prst="rect">
            <a:avLst/>
          </a:prstGeom>
          <a:noFill/>
          <a:ln w="9525">
            <a:noFill/>
            <a:miter lim="800000"/>
            <a:headEnd/>
            <a:tailEnd/>
          </a:ln>
        </p:spPr>
        <p:txBody>
          <a:bodyPr wrap="square" lIns="91429" tIns="45715" rIns="91429" bIns="45715">
            <a:spAutoFit/>
          </a:bodyPr>
          <a:lstStyle/>
          <a:p>
            <a:endParaRPr lang="eu-ES" sz="1400" b="1" i="1" dirty="0">
              <a:latin typeface="Candara" panose="020E0502030303020204" pitchFamily="34" charset="0"/>
            </a:endParaRPr>
          </a:p>
          <a:p>
            <a:r>
              <a:rPr lang="eu-ES" sz="2000" b="1" i="1" dirty="0">
                <a:latin typeface="Candara" panose="020E0502030303020204" pitchFamily="34" charset="0"/>
              </a:rPr>
              <a:t>EOP</a:t>
            </a:r>
          </a:p>
          <a:p>
            <a:endParaRPr lang="eu-ES" sz="2000" b="1" i="1" dirty="0">
              <a:latin typeface="Candara" panose="020E0502030303020204" pitchFamily="34" charset="0"/>
            </a:endParaRPr>
          </a:p>
          <a:p>
            <a:r>
              <a:rPr lang="es-ES" sz="2400" b="1" i="1" dirty="0">
                <a:latin typeface="Candara" panose="020E0502030303020204" pitchFamily="34" charset="0"/>
              </a:rPr>
              <a:t>			Compartiendo</a:t>
            </a:r>
          </a:p>
          <a:p>
            <a:pPr algn="r"/>
            <a:r>
              <a:rPr lang="es-ES" sz="2400" b="1" i="1" dirty="0">
                <a:solidFill>
                  <a:srgbClr val="C00000"/>
                </a:solidFill>
                <a:latin typeface="Candara" panose="020E0502030303020204" pitchFamily="34" charset="0"/>
              </a:rPr>
              <a:t>dudas y preguntas</a:t>
            </a:r>
            <a:endParaRPr lang="es-ES" sz="1400" dirty="0">
              <a:latin typeface="Candara" panose="020E0502030303020204" pitchFamily="34" charset="0"/>
            </a:endParaRPr>
          </a:p>
          <a:p>
            <a:endParaRPr lang="eu-ES" sz="1400" b="1" dirty="0">
              <a:latin typeface="Candara" panose="020E05020303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49C94AE-2F1B-4854-AD6B-22F184410469}"/>
              </a:ext>
            </a:extLst>
          </p:cNvPr>
          <p:cNvSpPr/>
          <p:nvPr/>
        </p:nvSpPr>
        <p:spPr>
          <a:xfrm>
            <a:off x="1323917" y="2872635"/>
            <a:ext cx="6306470" cy="830997"/>
          </a:xfrm>
          <a:prstGeom prst="rect">
            <a:avLst/>
          </a:prstGeom>
        </p:spPr>
        <p:txBody>
          <a:bodyPr wrap="square">
            <a:spAutoFit/>
          </a:bodyPr>
          <a:lstStyle/>
          <a:p>
            <a:r>
              <a:rPr lang="es-ES" sz="2400" dirty="0">
                <a:solidFill>
                  <a:srgbClr val="7030A0"/>
                </a:solidFill>
                <a:latin typeface="Berlin Sans FB" panose="020E0602020502020306" pitchFamily="34" charset="0"/>
              </a:rPr>
              <a:t>¿Qué rol tiene que desempeñar el profesorado?</a:t>
            </a:r>
          </a:p>
          <a:p>
            <a:r>
              <a:rPr lang="es-ES" sz="2400" dirty="0">
                <a:solidFill>
                  <a:srgbClr val="7030A0"/>
                </a:solidFill>
                <a:latin typeface="Berlin Sans FB" panose="020E0602020502020306" pitchFamily="34" charset="0"/>
              </a:rPr>
              <a:t>¿Cómo se diseña y dinamiza un reto?</a:t>
            </a:r>
          </a:p>
        </p:txBody>
      </p:sp>
    </p:spTree>
    <p:extLst>
      <p:ext uri="{BB962C8B-B14F-4D97-AF65-F5344CB8AC3E}">
        <p14:creationId xmlns:p14="http://schemas.microsoft.com/office/powerpoint/2010/main" val="360047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414614D-682C-4ED7-AEA0-74522E22ECCD}"/>
              </a:ext>
            </a:extLst>
          </p:cNvPr>
          <p:cNvSpPr/>
          <p:nvPr/>
        </p:nvSpPr>
        <p:spPr>
          <a:xfrm>
            <a:off x="2280041" y="1030721"/>
            <a:ext cx="5852161" cy="1815882"/>
          </a:xfrm>
          <a:prstGeom prst="rect">
            <a:avLst/>
          </a:prstGeom>
        </p:spPr>
        <p:txBody>
          <a:bodyPr wrap="square">
            <a:spAutoFit/>
          </a:bodyPr>
          <a:lstStyle/>
          <a:p>
            <a:r>
              <a:rPr lang="en-US" dirty="0">
                <a:latin typeface="MyriadPro-Light"/>
              </a:rPr>
              <a:t>In challenge-based learning, as  in problem-based learning, </a:t>
            </a:r>
            <a:r>
              <a:rPr lang="en-US" b="1" dirty="0">
                <a:latin typeface="MyriadPro-Light"/>
              </a:rPr>
              <a:t>the teacher’s primary role shifts from dispensing information to guiding the construction of knowledge </a:t>
            </a:r>
            <a:r>
              <a:rPr lang="en-US" dirty="0">
                <a:latin typeface="MyriadPro-Light"/>
              </a:rPr>
              <a:t>by his or her students </a:t>
            </a:r>
            <a:r>
              <a:rPr lang="en-US" b="1" dirty="0">
                <a:latin typeface="MyriadPro-Light"/>
              </a:rPr>
              <a:t>around an initially ill-defined problem</a:t>
            </a:r>
            <a:r>
              <a:rPr lang="en-US" dirty="0">
                <a:latin typeface="MyriadPro-Light"/>
              </a:rPr>
              <a:t>. </a:t>
            </a:r>
            <a:r>
              <a:rPr lang="en-US" b="1" dirty="0">
                <a:latin typeface="MyriadPro-Light"/>
              </a:rPr>
              <a:t>Students refine the problem, develop research questions, investigate the topic </a:t>
            </a:r>
            <a:r>
              <a:rPr lang="en-US" dirty="0">
                <a:latin typeface="MyriadPro-Light"/>
              </a:rPr>
              <a:t>using a wide variety of primary source material, and </a:t>
            </a:r>
            <a:r>
              <a:rPr lang="en-US" b="1" dirty="0">
                <a:latin typeface="MyriadPro-Light"/>
              </a:rPr>
              <a:t>work out a variety of possible solutions before identifying the most reasonable one</a:t>
            </a:r>
            <a:r>
              <a:rPr lang="en-US" dirty="0">
                <a:latin typeface="MyriadPro-Light"/>
              </a:rPr>
              <a:t>. Documentation of the process and a high-quality production of findings further serve to </a:t>
            </a:r>
            <a:r>
              <a:rPr lang="en-US" b="1" dirty="0">
                <a:latin typeface="MyriadPro-Light"/>
              </a:rPr>
              <a:t>give the process relevance to the world of actual work</a:t>
            </a:r>
            <a:r>
              <a:rPr lang="en-US" dirty="0">
                <a:latin typeface="MyriadPro-Light"/>
              </a:rPr>
              <a:t>.</a:t>
            </a:r>
            <a:endParaRPr lang="es-ES" dirty="0"/>
          </a:p>
        </p:txBody>
      </p:sp>
      <p:pic>
        <p:nvPicPr>
          <p:cNvPr id="4" name="Imagen 3">
            <a:extLst>
              <a:ext uri="{FF2B5EF4-FFF2-40B4-BE49-F238E27FC236}">
                <a16:creationId xmlns:a16="http://schemas.microsoft.com/office/drawing/2014/main" id="{50020CC4-B264-42C6-AAB4-2FBDDD537EBE}"/>
              </a:ext>
            </a:extLst>
          </p:cNvPr>
          <p:cNvPicPr>
            <a:picLocks noChangeAspect="1"/>
          </p:cNvPicPr>
          <p:nvPr/>
        </p:nvPicPr>
        <p:blipFill rotWithShape="1">
          <a:blip r:embed="rId2"/>
          <a:srcRect l="27484" t="14266" r="31742" b="6193"/>
          <a:stretch/>
        </p:blipFill>
        <p:spPr>
          <a:xfrm>
            <a:off x="189139" y="911611"/>
            <a:ext cx="1676443" cy="2180217"/>
          </a:xfrm>
          <a:prstGeom prst="rect">
            <a:avLst/>
          </a:prstGeom>
        </p:spPr>
      </p:pic>
      <p:sp>
        <p:nvSpPr>
          <p:cNvPr id="5" name="Rectángulo 4">
            <a:extLst>
              <a:ext uri="{FF2B5EF4-FFF2-40B4-BE49-F238E27FC236}">
                <a16:creationId xmlns:a16="http://schemas.microsoft.com/office/drawing/2014/main" id="{E8778C42-775C-4525-8810-01CC17C09C5F}"/>
              </a:ext>
            </a:extLst>
          </p:cNvPr>
          <p:cNvSpPr/>
          <p:nvPr/>
        </p:nvSpPr>
        <p:spPr>
          <a:xfrm>
            <a:off x="4516938" y="101386"/>
            <a:ext cx="4572000" cy="584775"/>
          </a:xfrm>
          <a:prstGeom prst="rect">
            <a:avLst/>
          </a:prstGeom>
        </p:spPr>
        <p:txBody>
          <a:bodyPr>
            <a:spAutoFit/>
          </a:bodyPr>
          <a:lstStyle/>
          <a:p>
            <a:pPr algn="r"/>
            <a:r>
              <a:rPr lang="es-ES" sz="1600" dirty="0">
                <a:solidFill>
                  <a:srgbClr val="7030A0"/>
                </a:solidFill>
                <a:latin typeface="Berlin Sans FB" panose="020E0602020502020306" pitchFamily="34" charset="0"/>
              </a:rPr>
              <a:t>¿Qué rol tiene que desempeñar el profesorado?</a:t>
            </a:r>
          </a:p>
          <a:p>
            <a:pPr algn="r"/>
            <a:r>
              <a:rPr lang="es-ES" sz="1600" dirty="0">
                <a:solidFill>
                  <a:srgbClr val="7030A0"/>
                </a:solidFill>
                <a:latin typeface="Berlin Sans FB" panose="020E0602020502020306" pitchFamily="34" charset="0"/>
              </a:rPr>
              <a:t>¿Cómo se diseña y dinamiza un reto?</a:t>
            </a:r>
          </a:p>
        </p:txBody>
      </p:sp>
      <p:sp>
        <p:nvSpPr>
          <p:cNvPr id="6" name="Rectángulo 5">
            <a:extLst>
              <a:ext uri="{FF2B5EF4-FFF2-40B4-BE49-F238E27FC236}">
                <a16:creationId xmlns:a16="http://schemas.microsoft.com/office/drawing/2014/main" id="{DA684967-2C6B-4006-AD83-47766CE3643F}"/>
              </a:ext>
            </a:extLst>
          </p:cNvPr>
          <p:cNvSpPr/>
          <p:nvPr/>
        </p:nvSpPr>
        <p:spPr>
          <a:xfrm>
            <a:off x="2109741" y="797510"/>
            <a:ext cx="4442215" cy="5262979"/>
          </a:xfrm>
          <a:prstGeom prst="rect">
            <a:avLst/>
          </a:prstGeom>
        </p:spPr>
        <p:txBody>
          <a:bodyPr wrap="square">
            <a:spAutoFit/>
          </a:bodyPr>
          <a:lstStyle/>
          <a:p>
            <a:r>
              <a:rPr lang="es-ES" dirty="0">
                <a:latin typeface="MyriadPro-Light"/>
              </a:rPr>
              <a:t>En el Aprendizaje Basado en Retos </a:t>
            </a:r>
            <a:r>
              <a:rPr lang="es-ES" dirty="0">
                <a:solidFill>
                  <a:srgbClr val="C00000"/>
                </a:solidFill>
                <a:latin typeface="MyriadPro-Light"/>
              </a:rPr>
              <a:t>los profesores se transforman en colaboradores de aprendizaje</a:t>
            </a:r>
            <a:r>
              <a:rPr lang="es-ES" dirty="0">
                <a:latin typeface="MyriadPro-Light"/>
              </a:rPr>
              <a:t>, buscan nuevo conocimiento junto con los estudiantes, al mismo tiempo que </a:t>
            </a:r>
            <a:r>
              <a:rPr lang="es-ES" dirty="0">
                <a:solidFill>
                  <a:srgbClr val="C00000"/>
                </a:solidFill>
                <a:latin typeface="MyriadPro-Light"/>
              </a:rPr>
              <a:t>moldean hábitos y nuevas formas de pensamiento</a:t>
            </a:r>
            <a:r>
              <a:rPr lang="es-ES" dirty="0">
                <a:latin typeface="MyriadPro-Light"/>
              </a:rPr>
              <a:t>. </a:t>
            </a:r>
          </a:p>
          <a:p>
            <a:r>
              <a:rPr lang="es-ES" dirty="0">
                <a:latin typeface="MyriadPro-Light"/>
              </a:rPr>
              <a:t>La </a:t>
            </a:r>
            <a:r>
              <a:rPr lang="es-ES" dirty="0">
                <a:solidFill>
                  <a:srgbClr val="C00000"/>
                </a:solidFill>
                <a:latin typeface="MyriadPro-Light"/>
              </a:rPr>
              <a:t>colaboración con otros profesores </a:t>
            </a:r>
            <a:r>
              <a:rPr lang="es-ES" dirty="0">
                <a:latin typeface="MyriadPro-Light"/>
              </a:rPr>
              <a:t>es uno de los aspectos más benéficos y amenos para su crecimiento y desarrollo profesional. Este enfoque funciona especialmente bien cuando </a:t>
            </a:r>
            <a:r>
              <a:rPr lang="es-ES" dirty="0">
                <a:solidFill>
                  <a:srgbClr val="C00000"/>
                </a:solidFill>
                <a:latin typeface="MyriadPro-Light"/>
              </a:rPr>
              <a:t>profesores de diferentes</a:t>
            </a:r>
          </a:p>
          <a:p>
            <a:r>
              <a:rPr lang="es-ES" dirty="0">
                <a:solidFill>
                  <a:srgbClr val="C00000"/>
                </a:solidFill>
                <a:latin typeface="MyriadPro-Light"/>
              </a:rPr>
              <a:t>disciplinas trabajan juntos</a:t>
            </a:r>
            <a:r>
              <a:rPr lang="es-ES" dirty="0">
                <a:latin typeface="MyriadPro-Light"/>
              </a:rPr>
              <a:t>.</a:t>
            </a:r>
          </a:p>
          <a:p>
            <a:endParaRPr lang="es-ES" dirty="0">
              <a:latin typeface="MyriadPro-Light"/>
            </a:endParaRPr>
          </a:p>
          <a:p>
            <a:r>
              <a:rPr lang="es-ES" dirty="0">
                <a:latin typeface="MyriadPro-Light"/>
              </a:rPr>
              <a:t>Las principales funciones del profesor al utilizar este enfoque son las siguientes:</a:t>
            </a:r>
          </a:p>
          <a:p>
            <a:r>
              <a:rPr lang="es-ES" dirty="0">
                <a:latin typeface="MyriadPro-Light"/>
              </a:rPr>
              <a:t>• </a:t>
            </a:r>
            <a:r>
              <a:rPr lang="es-ES" dirty="0">
                <a:solidFill>
                  <a:srgbClr val="C00000"/>
                </a:solidFill>
                <a:latin typeface="MyriadPro-Light"/>
              </a:rPr>
              <a:t>Propone la temática del reto o el reto mismo </a:t>
            </a:r>
            <a:r>
              <a:rPr lang="es-ES" dirty="0">
                <a:latin typeface="MyriadPro-Light"/>
              </a:rPr>
              <a:t>en conjunto con los estudiantes, otros profesores colaboradores o expertos externos.</a:t>
            </a:r>
          </a:p>
          <a:p>
            <a:r>
              <a:rPr lang="es-ES" dirty="0">
                <a:latin typeface="MyriadPro-Light"/>
              </a:rPr>
              <a:t>• </a:t>
            </a:r>
            <a:r>
              <a:rPr lang="es-ES" dirty="0">
                <a:solidFill>
                  <a:srgbClr val="C00000"/>
                </a:solidFill>
                <a:latin typeface="MyriadPro-Light"/>
              </a:rPr>
              <a:t>Se asegura de que exista una relación clara </a:t>
            </a:r>
            <a:r>
              <a:rPr lang="es-ES" dirty="0">
                <a:latin typeface="MyriadPro-Light"/>
              </a:rPr>
              <a:t>entre los objetivos de aprendizaje, la idea general del reto y todas sus etapas.</a:t>
            </a:r>
          </a:p>
          <a:p>
            <a:r>
              <a:rPr lang="es-ES" dirty="0">
                <a:latin typeface="MyriadPro-Light"/>
              </a:rPr>
              <a:t>• </a:t>
            </a:r>
            <a:r>
              <a:rPr lang="es-ES" dirty="0">
                <a:solidFill>
                  <a:srgbClr val="C00000"/>
                </a:solidFill>
                <a:latin typeface="MyriadPro-Light"/>
              </a:rPr>
              <a:t>Integra las competencias claves </a:t>
            </a:r>
            <a:r>
              <a:rPr lang="es-ES" dirty="0">
                <a:latin typeface="MyriadPro-Light"/>
              </a:rPr>
              <a:t>que desarrollarán los estudiantes a través de los retos que serán abordados.</a:t>
            </a:r>
          </a:p>
          <a:p>
            <a:r>
              <a:rPr lang="es-ES" dirty="0">
                <a:latin typeface="MyriadPro-Light"/>
              </a:rPr>
              <a:t>• </a:t>
            </a:r>
            <a:r>
              <a:rPr lang="es-ES" dirty="0">
                <a:solidFill>
                  <a:srgbClr val="C00000"/>
                </a:solidFill>
                <a:latin typeface="MyriadPro-Light"/>
              </a:rPr>
              <a:t>Promueve en el alumno la responsabilidad</a:t>
            </a:r>
          </a:p>
          <a:p>
            <a:r>
              <a:rPr lang="es-ES" dirty="0">
                <a:solidFill>
                  <a:srgbClr val="C00000"/>
                </a:solidFill>
                <a:latin typeface="MyriadPro-Light"/>
              </a:rPr>
              <a:t>de su propio aprendizaje</a:t>
            </a:r>
            <a:r>
              <a:rPr lang="es-ES" dirty="0">
                <a:latin typeface="MyriadPro-Light"/>
              </a:rPr>
              <a:t>, su compromiso e</a:t>
            </a:r>
          </a:p>
          <a:p>
            <a:r>
              <a:rPr lang="es-ES" dirty="0">
                <a:latin typeface="MyriadPro-Light"/>
              </a:rPr>
              <a:t>involucramiento en el desarrollo de los retos.</a:t>
            </a:r>
          </a:p>
        </p:txBody>
      </p:sp>
      <p:sp>
        <p:nvSpPr>
          <p:cNvPr id="7" name="Rectángulo 6">
            <a:extLst>
              <a:ext uri="{FF2B5EF4-FFF2-40B4-BE49-F238E27FC236}">
                <a16:creationId xmlns:a16="http://schemas.microsoft.com/office/drawing/2014/main" id="{8AF0FBFA-EA03-4128-A2EB-45D1AD867411}"/>
              </a:ext>
            </a:extLst>
          </p:cNvPr>
          <p:cNvSpPr/>
          <p:nvPr/>
        </p:nvSpPr>
        <p:spPr>
          <a:xfrm>
            <a:off x="2109741" y="911611"/>
            <a:ext cx="4496292" cy="5262979"/>
          </a:xfrm>
          <a:prstGeom prst="rect">
            <a:avLst/>
          </a:prstGeom>
        </p:spPr>
        <p:txBody>
          <a:bodyPr wrap="square">
            <a:spAutoFit/>
          </a:bodyPr>
          <a:lstStyle/>
          <a:p>
            <a:r>
              <a:rPr lang="es-ES" dirty="0">
                <a:latin typeface="MyriadPro-Light"/>
              </a:rPr>
              <a:t>• </a:t>
            </a:r>
            <a:r>
              <a:rPr lang="es-ES" dirty="0">
                <a:solidFill>
                  <a:srgbClr val="C00000"/>
                </a:solidFill>
                <a:latin typeface="MyriadPro-Light"/>
              </a:rPr>
              <a:t>Es un facilitador </a:t>
            </a:r>
            <a:r>
              <a:rPr lang="es-ES" dirty="0">
                <a:latin typeface="MyriadPro-Light"/>
              </a:rPr>
              <a:t>durante el desarrollo de los retos, supervisa actividades, revisa avances de los equipos y guía a través de preguntas detonadoras pero sin dar respuestas ni soluciones.</a:t>
            </a:r>
          </a:p>
          <a:p>
            <a:r>
              <a:rPr lang="es-ES" dirty="0">
                <a:latin typeface="MyriadPro-Light"/>
              </a:rPr>
              <a:t>• </a:t>
            </a:r>
            <a:r>
              <a:rPr lang="es-ES" dirty="0">
                <a:solidFill>
                  <a:srgbClr val="C00000"/>
                </a:solidFill>
                <a:latin typeface="MyriadPro-Light"/>
              </a:rPr>
              <a:t>Colabora con profesores de distintas áreas </a:t>
            </a:r>
            <a:r>
              <a:rPr lang="es-ES" dirty="0">
                <a:latin typeface="MyriadPro-Light"/>
              </a:rPr>
              <a:t>en equipos de especialistas para apoyar a los estudiantes.</a:t>
            </a:r>
          </a:p>
          <a:p>
            <a:r>
              <a:rPr lang="es-ES" dirty="0">
                <a:latin typeface="MyriadPro-Light"/>
              </a:rPr>
              <a:t>• </a:t>
            </a:r>
            <a:r>
              <a:rPr lang="es-ES" dirty="0">
                <a:solidFill>
                  <a:srgbClr val="C00000"/>
                </a:solidFill>
                <a:latin typeface="MyriadPro-Light"/>
              </a:rPr>
              <a:t>Asesora o canaliza asesorías con otros colegas</a:t>
            </a:r>
            <a:r>
              <a:rPr lang="es-ES" dirty="0">
                <a:latin typeface="MyriadPro-Light"/>
              </a:rPr>
              <a:t>.</a:t>
            </a:r>
          </a:p>
          <a:p>
            <a:r>
              <a:rPr lang="es-ES" dirty="0">
                <a:latin typeface="MyriadPro-Light"/>
              </a:rPr>
              <a:t>• </a:t>
            </a:r>
            <a:r>
              <a:rPr lang="es-ES" dirty="0">
                <a:solidFill>
                  <a:srgbClr val="C00000"/>
                </a:solidFill>
                <a:latin typeface="MyriadPro-Light"/>
              </a:rPr>
              <a:t>Es un mediador</a:t>
            </a:r>
            <a:r>
              <a:rPr lang="es-ES" dirty="0">
                <a:latin typeface="MyriadPro-Light"/>
              </a:rPr>
              <a:t> con asociaciones vinculadas en los proyectos.</a:t>
            </a:r>
          </a:p>
          <a:p>
            <a:r>
              <a:rPr lang="es-ES" dirty="0">
                <a:latin typeface="MyriadPro-Light"/>
              </a:rPr>
              <a:t>• </a:t>
            </a:r>
            <a:r>
              <a:rPr lang="es-ES" dirty="0">
                <a:solidFill>
                  <a:srgbClr val="C00000"/>
                </a:solidFill>
                <a:latin typeface="MyriadPro-Light"/>
              </a:rPr>
              <a:t>Evalúa en conjunto con otros profesores y evaluadores externos </a:t>
            </a:r>
            <a:r>
              <a:rPr lang="es-ES" dirty="0">
                <a:latin typeface="MyriadPro-Light"/>
              </a:rPr>
              <a:t>las soluciones dadas al reto y garantiza que la evaluación se lleve a cabo a través de una rúbrica elaborada previamente.</a:t>
            </a:r>
          </a:p>
          <a:p>
            <a:r>
              <a:rPr lang="es-ES" dirty="0">
                <a:latin typeface="MyriadPro-Light"/>
              </a:rPr>
              <a:t>• </a:t>
            </a:r>
            <a:r>
              <a:rPr lang="es-ES" dirty="0">
                <a:solidFill>
                  <a:srgbClr val="C00000"/>
                </a:solidFill>
                <a:latin typeface="MyriadPro-Light"/>
              </a:rPr>
              <a:t>Es un mentor en todo el proceso de aprendizaje</a:t>
            </a:r>
            <a:r>
              <a:rPr lang="es-ES" dirty="0">
                <a:latin typeface="MyriadPro-Light"/>
              </a:rPr>
              <a:t>, busca orientar a los equipos de trabajo, canalizar los esfuerzos y retroalimentar las propuestas de los estudiantes.</a:t>
            </a:r>
          </a:p>
          <a:p>
            <a:r>
              <a:rPr lang="es-ES" dirty="0">
                <a:latin typeface="MyriadPro-Light"/>
              </a:rPr>
              <a:t>• </a:t>
            </a:r>
            <a:r>
              <a:rPr lang="es-ES" dirty="0">
                <a:solidFill>
                  <a:srgbClr val="C00000"/>
                </a:solidFill>
                <a:latin typeface="MyriadPro-Light"/>
              </a:rPr>
              <a:t>Estimula el sentido de colaboración </a:t>
            </a:r>
            <a:r>
              <a:rPr lang="es-ES" dirty="0">
                <a:latin typeface="MyriadPro-Light"/>
              </a:rPr>
              <a:t>entre los miembros del equipo para alcanzar una meta común.</a:t>
            </a:r>
          </a:p>
          <a:p>
            <a:r>
              <a:rPr lang="es-ES" dirty="0">
                <a:latin typeface="MyriadPro-Light"/>
              </a:rPr>
              <a:t>• </a:t>
            </a:r>
            <a:r>
              <a:rPr lang="es-ES" dirty="0">
                <a:solidFill>
                  <a:srgbClr val="C00000"/>
                </a:solidFill>
                <a:latin typeface="MyriadPro-Light"/>
              </a:rPr>
              <a:t>Apoya en la resolución de conflictos</a:t>
            </a:r>
            <a:r>
              <a:rPr lang="es-ES" dirty="0">
                <a:latin typeface="MyriadPro-Light"/>
              </a:rPr>
              <a:t>, negocia espacios, asesorías y recursos frente a otras instancias.</a:t>
            </a:r>
          </a:p>
          <a:p>
            <a:r>
              <a:rPr lang="es-ES" dirty="0">
                <a:latin typeface="MyriadPro-Light"/>
              </a:rPr>
              <a:t>• </a:t>
            </a:r>
            <a:r>
              <a:rPr lang="es-ES" dirty="0">
                <a:solidFill>
                  <a:srgbClr val="C00000"/>
                </a:solidFill>
                <a:latin typeface="MyriadPro-Light"/>
              </a:rPr>
              <a:t>Motiva a los estudiantes </a:t>
            </a:r>
            <a:r>
              <a:rPr lang="es-ES" dirty="0">
                <a:latin typeface="MyriadPro-Light"/>
              </a:rPr>
              <a:t>a trabajar en la solución de un problema real en pequeña o gran escala.</a:t>
            </a:r>
          </a:p>
          <a:p>
            <a:r>
              <a:rPr lang="es-ES" dirty="0">
                <a:latin typeface="MyriadPro-Light"/>
              </a:rPr>
              <a:t>• </a:t>
            </a:r>
            <a:r>
              <a:rPr lang="es-ES" dirty="0">
                <a:solidFill>
                  <a:srgbClr val="C00000"/>
                </a:solidFill>
                <a:latin typeface="MyriadPro-Light"/>
              </a:rPr>
              <a:t>Incentiva el pensamiento creativo </a:t>
            </a:r>
            <a:r>
              <a:rPr lang="es-ES" dirty="0">
                <a:latin typeface="MyriadPro-Light"/>
              </a:rPr>
              <a:t>asociado a asumir riesgos y a experimentar.</a:t>
            </a:r>
          </a:p>
        </p:txBody>
      </p:sp>
      <p:pic>
        <p:nvPicPr>
          <p:cNvPr id="8" name="Imagen 7">
            <a:extLst>
              <a:ext uri="{FF2B5EF4-FFF2-40B4-BE49-F238E27FC236}">
                <a16:creationId xmlns:a16="http://schemas.microsoft.com/office/drawing/2014/main" id="{D6BE3B96-9419-4937-A898-F244BC773D0E}"/>
              </a:ext>
            </a:extLst>
          </p:cNvPr>
          <p:cNvPicPr>
            <a:picLocks noChangeAspect="1"/>
          </p:cNvPicPr>
          <p:nvPr/>
        </p:nvPicPr>
        <p:blipFill rotWithShape="1">
          <a:blip r:embed="rId3"/>
          <a:srcRect l="33549" t="15525" r="34064" b="20121"/>
          <a:stretch/>
        </p:blipFill>
        <p:spPr>
          <a:xfrm>
            <a:off x="189139" y="3361835"/>
            <a:ext cx="1603553" cy="2124229"/>
          </a:xfrm>
          <a:prstGeom prst="rect">
            <a:avLst/>
          </a:prstGeom>
          <a:ln>
            <a:solidFill>
              <a:schemeClr val="accent6">
                <a:lumMod val="60000"/>
                <a:lumOff val="40000"/>
              </a:schemeClr>
            </a:solidFill>
          </a:ln>
        </p:spPr>
      </p:pic>
      <p:pic>
        <p:nvPicPr>
          <p:cNvPr id="10" name="Shape 290">
            <a:extLst>
              <a:ext uri="{FF2B5EF4-FFF2-40B4-BE49-F238E27FC236}">
                <a16:creationId xmlns:a16="http://schemas.microsoft.com/office/drawing/2014/main" id="{BC3E45DB-BAC7-48E6-A183-C1080F227CB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69811" y="1705571"/>
            <a:ext cx="2641742" cy="1374243"/>
          </a:xfrm>
          <a:prstGeom prst="rect">
            <a:avLst/>
          </a:prstGeom>
          <a:noFill/>
          <a:ln>
            <a:noFill/>
          </a:ln>
        </p:spPr>
      </p:pic>
      <p:pic>
        <p:nvPicPr>
          <p:cNvPr id="9" name="Imagen 8">
            <a:extLst>
              <a:ext uri="{FF2B5EF4-FFF2-40B4-BE49-F238E27FC236}">
                <a16:creationId xmlns:a16="http://schemas.microsoft.com/office/drawing/2014/main" id="{D4FF6A3A-D3A3-466D-BE70-9520D0D0C709}"/>
              </a:ext>
            </a:extLst>
          </p:cNvPr>
          <p:cNvPicPr>
            <a:picLocks noChangeAspect="1"/>
          </p:cNvPicPr>
          <p:nvPr/>
        </p:nvPicPr>
        <p:blipFill>
          <a:blip r:embed="rId5"/>
          <a:stretch>
            <a:fillRect/>
          </a:stretch>
        </p:blipFill>
        <p:spPr>
          <a:xfrm>
            <a:off x="2041585" y="1360806"/>
            <a:ext cx="7100113" cy="3994596"/>
          </a:xfrm>
          <a:prstGeom prst="rect">
            <a:avLst/>
          </a:prstGeom>
        </p:spPr>
      </p:pic>
    </p:spTree>
    <p:extLst>
      <p:ext uri="{BB962C8B-B14F-4D97-AF65-F5344CB8AC3E}">
        <p14:creationId xmlns:p14="http://schemas.microsoft.com/office/powerpoint/2010/main" val="68075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7" name="Text Box 17"/>
          <p:cNvSpPr txBox="1">
            <a:spLocks noChangeArrowheads="1"/>
          </p:cNvSpPr>
          <p:nvPr/>
        </p:nvSpPr>
        <p:spPr bwMode="auto">
          <a:xfrm>
            <a:off x="350731" y="686161"/>
            <a:ext cx="1446230"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tx1"/>
                </a:solidFill>
              </a:rPr>
              <a:t>Fases del Reto</a:t>
            </a:r>
            <a:endParaRPr lang="ca-ES" altLang="es-ES" b="1" dirty="0">
              <a:solidFill>
                <a:schemeClr val="tx1"/>
              </a:solidFill>
            </a:endParaRPr>
          </a:p>
        </p:txBody>
      </p:sp>
      <p:sp>
        <p:nvSpPr>
          <p:cNvPr id="107538" name="Text Box 18"/>
          <p:cNvSpPr txBox="1">
            <a:spLocks noChangeArrowheads="1"/>
          </p:cNvSpPr>
          <p:nvPr/>
        </p:nvSpPr>
        <p:spPr bwMode="auto">
          <a:xfrm>
            <a:off x="350731" y="1190986"/>
            <a:ext cx="2669320"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tx1"/>
                </a:solidFill>
              </a:rPr>
              <a:t>Organización de los alumnos</a:t>
            </a:r>
            <a:endParaRPr lang="ca-ES" altLang="es-ES" b="1" dirty="0">
              <a:solidFill>
                <a:schemeClr val="tx1"/>
              </a:solidFill>
            </a:endParaRPr>
          </a:p>
        </p:txBody>
      </p:sp>
      <p:sp>
        <p:nvSpPr>
          <p:cNvPr id="107539" name="Text Box 19"/>
          <p:cNvSpPr txBox="1">
            <a:spLocks noChangeArrowheads="1"/>
          </p:cNvSpPr>
          <p:nvPr/>
        </p:nvSpPr>
        <p:spPr bwMode="auto">
          <a:xfrm>
            <a:off x="350731" y="1668824"/>
            <a:ext cx="2629246"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bg1">
                    <a:lumMod val="50000"/>
                  </a:schemeClr>
                </a:solidFill>
              </a:rPr>
              <a:t>Otras Metodologías a utilizar</a:t>
            </a:r>
            <a:endParaRPr lang="ca-ES" altLang="es-ES" b="1" dirty="0">
              <a:solidFill>
                <a:schemeClr val="bg1">
                  <a:lumMod val="50000"/>
                </a:schemeClr>
              </a:solidFill>
            </a:endParaRPr>
          </a:p>
        </p:txBody>
      </p:sp>
      <p:sp>
        <p:nvSpPr>
          <p:cNvPr id="107540" name="Text Box 20"/>
          <p:cNvSpPr txBox="1">
            <a:spLocks noChangeArrowheads="1"/>
          </p:cNvSpPr>
          <p:nvPr/>
        </p:nvSpPr>
        <p:spPr bwMode="auto">
          <a:xfrm>
            <a:off x="350731" y="2165711"/>
            <a:ext cx="4737194"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err="1">
                <a:solidFill>
                  <a:schemeClr val="tx1"/>
                </a:solidFill>
              </a:rPr>
              <a:t>Curriculum</a:t>
            </a:r>
            <a:r>
              <a:rPr lang="es-ES_tradnl" altLang="es-ES" b="1" dirty="0">
                <a:solidFill>
                  <a:schemeClr val="tx1"/>
                </a:solidFill>
              </a:rPr>
              <a:t> (Resultados de Aprendizaje - Contenidos)</a:t>
            </a:r>
            <a:endParaRPr lang="ca-ES" altLang="es-ES" b="1" dirty="0">
              <a:solidFill>
                <a:schemeClr val="tx1"/>
              </a:solidFill>
            </a:endParaRPr>
          </a:p>
        </p:txBody>
      </p:sp>
      <p:sp>
        <p:nvSpPr>
          <p:cNvPr id="107541" name="Text Box 21"/>
          <p:cNvSpPr txBox="1">
            <a:spLocks noChangeArrowheads="1"/>
          </p:cNvSpPr>
          <p:nvPr/>
        </p:nvSpPr>
        <p:spPr bwMode="auto">
          <a:xfrm>
            <a:off x="350731" y="2670536"/>
            <a:ext cx="1723549"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tx1"/>
                </a:solidFill>
              </a:rPr>
              <a:t>Finalidad del Reto</a:t>
            </a:r>
            <a:endParaRPr lang="ca-ES" altLang="es-ES" b="1" dirty="0">
              <a:solidFill>
                <a:schemeClr val="tx1"/>
              </a:solidFill>
            </a:endParaRPr>
          </a:p>
        </p:txBody>
      </p:sp>
      <p:sp>
        <p:nvSpPr>
          <p:cNvPr id="107542" name="Text Box 22"/>
          <p:cNvSpPr txBox="1">
            <a:spLocks noChangeArrowheads="1"/>
          </p:cNvSpPr>
          <p:nvPr/>
        </p:nvSpPr>
        <p:spPr bwMode="auto">
          <a:xfrm>
            <a:off x="350731" y="3181711"/>
            <a:ext cx="1744388"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tx1"/>
                </a:solidFill>
              </a:rPr>
              <a:t>Tipo de Propuesta</a:t>
            </a:r>
            <a:endParaRPr lang="ca-ES" altLang="es-ES" b="1" dirty="0">
              <a:solidFill>
                <a:schemeClr val="tx1"/>
              </a:solidFill>
            </a:endParaRPr>
          </a:p>
        </p:txBody>
      </p:sp>
      <p:sp>
        <p:nvSpPr>
          <p:cNvPr id="107543" name="Text Box 23"/>
          <p:cNvSpPr txBox="1">
            <a:spLocks noChangeArrowheads="1"/>
          </p:cNvSpPr>
          <p:nvPr/>
        </p:nvSpPr>
        <p:spPr bwMode="auto">
          <a:xfrm>
            <a:off x="334965" y="5680716"/>
            <a:ext cx="2710999"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bg1">
                    <a:lumMod val="65000"/>
                  </a:schemeClr>
                </a:solidFill>
              </a:rPr>
              <a:t>Actividades complementarias</a:t>
            </a:r>
            <a:endParaRPr lang="ca-ES" altLang="es-ES" b="1" dirty="0">
              <a:solidFill>
                <a:schemeClr val="bg1">
                  <a:lumMod val="65000"/>
                </a:schemeClr>
              </a:solidFill>
            </a:endParaRPr>
          </a:p>
        </p:txBody>
      </p:sp>
      <p:sp>
        <p:nvSpPr>
          <p:cNvPr id="107544" name="Text Box 24"/>
          <p:cNvSpPr txBox="1">
            <a:spLocks noChangeArrowheads="1"/>
          </p:cNvSpPr>
          <p:nvPr/>
        </p:nvSpPr>
        <p:spPr bwMode="auto">
          <a:xfrm>
            <a:off x="350731" y="4116749"/>
            <a:ext cx="3456395"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tx1"/>
                </a:solidFill>
              </a:rPr>
              <a:t>Duración         Espacios         Recursos</a:t>
            </a:r>
            <a:endParaRPr lang="ca-ES" altLang="es-ES" b="1" dirty="0">
              <a:solidFill>
                <a:schemeClr val="tx1"/>
              </a:solidFill>
            </a:endParaRPr>
          </a:p>
        </p:txBody>
      </p:sp>
      <p:sp>
        <p:nvSpPr>
          <p:cNvPr id="107545" name="Text Box 25"/>
          <p:cNvSpPr txBox="1">
            <a:spLocks noChangeArrowheads="1"/>
          </p:cNvSpPr>
          <p:nvPr/>
        </p:nvSpPr>
        <p:spPr bwMode="auto">
          <a:xfrm>
            <a:off x="350731" y="3678599"/>
            <a:ext cx="1882247" cy="307777"/>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b="1" dirty="0">
                <a:solidFill>
                  <a:schemeClr val="tx1"/>
                </a:solidFill>
              </a:rPr>
              <a:t>Regulación docente</a:t>
            </a:r>
            <a:endParaRPr lang="ca-ES" altLang="es-ES" b="1" dirty="0">
              <a:solidFill>
                <a:schemeClr val="tx1"/>
              </a:solidFill>
            </a:endParaRPr>
          </a:p>
        </p:txBody>
      </p:sp>
      <p:sp>
        <p:nvSpPr>
          <p:cNvPr id="107546" name="Rectangle 26"/>
          <p:cNvSpPr>
            <a:spLocks noChangeArrowheads="1"/>
          </p:cNvSpPr>
          <p:nvPr/>
        </p:nvSpPr>
        <p:spPr bwMode="auto">
          <a:xfrm>
            <a:off x="350731" y="4647736"/>
            <a:ext cx="50193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altLang="es-ES" b="1" dirty="0">
                <a:solidFill>
                  <a:schemeClr val="tx1"/>
                </a:solidFill>
              </a:rPr>
              <a:t>Productos a entregar / desarrollar</a:t>
            </a:r>
            <a:endParaRPr lang="ca-ES" altLang="es-ES" b="1" dirty="0">
              <a:solidFill>
                <a:schemeClr val="tx1"/>
              </a:solidFill>
            </a:endParaRPr>
          </a:p>
        </p:txBody>
      </p:sp>
      <p:sp>
        <p:nvSpPr>
          <p:cNvPr id="20" name="Rectangle 26"/>
          <p:cNvSpPr>
            <a:spLocks noChangeArrowheads="1"/>
          </p:cNvSpPr>
          <p:nvPr/>
        </p:nvSpPr>
        <p:spPr bwMode="auto">
          <a:xfrm>
            <a:off x="350731" y="5134763"/>
            <a:ext cx="23557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altLang="es-ES" b="1" dirty="0">
                <a:solidFill>
                  <a:schemeClr val="tx1"/>
                </a:solidFill>
              </a:rPr>
              <a:t>Evaluación</a:t>
            </a:r>
            <a:endParaRPr lang="ca-ES" altLang="es-ES" b="1" dirty="0">
              <a:solidFill>
                <a:schemeClr val="tx1"/>
              </a:solidFill>
            </a:endParaRPr>
          </a:p>
        </p:txBody>
      </p:sp>
      <p:sp>
        <p:nvSpPr>
          <p:cNvPr id="15" name="Rectángulo 14">
            <a:extLst>
              <a:ext uri="{FF2B5EF4-FFF2-40B4-BE49-F238E27FC236}">
                <a16:creationId xmlns:a16="http://schemas.microsoft.com/office/drawing/2014/main" id="{EF5F1E59-9655-4B78-8678-065D15B4E708}"/>
              </a:ext>
            </a:extLst>
          </p:cNvPr>
          <p:cNvSpPr/>
          <p:nvPr/>
        </p:nvSpPr>
        <p:spPr>
          <a:xfrm>
            <a:off x="4516938" y="101386"/>
            <a:ext cx="4572000" cy="584775"/>
          </a:xfrm>
          <a:prstGeom prst="rect">
            <a:avLst/>
          </a:prstGeom>
        </p:spPr>
        <p:txBody>
          <a:bodyPr>
            <a:spAutoFit/>
          </a:bodyPr>
          <a:lstStyle/>
          <a:p>
            <a:pPr algn="r"/>
            <a:r>
              <a:rPr lang="es-ES" sz="1600" dirty="0">
                <a:solidFill>
                  <a:srgbClr val="7030A0"/>
                </a:solidFill>
                <a:latin typeface="Berlin Sans FB" panose="020E0602020502020306" pitchFamily="34" charset="0"/>
              </a:rPr>
              <a:t>¿Qué rol tiene que desempeñar el profesorado?</a:t>
            </a:r>
          </a:p>
          <a:p>
            <a:pPr algn="r"/>
            <a:r>
              <a:rPr lang="es-ES" sz="1600" dirty="0">
                <a:solidFill>
                  <a:srgbClr val="7030A0"/>
                </a:solidFill>
                <a:latin typeface="Berlin Sans FB" panose="020E0602020502020306" pitchFamily="34" charset="0"/>
              </a:rPr>
              <a:t>¿Cómo se diseña y dinamiza un reto?</a:t>
            </a:r>
          </a:p>
        </p:txBody>
      </p:sp>
      <p:pic>
        <p:nvPicPr>
          <p:cNvPr id="3" name="Imagen 2">
            <a:hlinkClick r:id="rId3"/>
            <a:extLst>
              <a:ext uri="{FF2B5EF4-FFF2-40B4-BE49-F238E27FC236}">
                <a16:creationId xmlns:a16="http://schemas.microsoft.com/office/drawing/2014/main" id="{7B6F6B6E-1B7A-4FB4-BD34-C2A01E2B0E03}"/>
              </a:ext>
            </a:extLst>
          </p:cNvPr>
          <p:cNvPicPr>
            <a:picLocks noChangeAspect="1"/>
          </p:cNvPicPr>
          <p:nvPr/>
        </p:nvPicPr>
        <p:blipFill rotWithShape="1">
          <a:blip r:embed="rId4"/>
          <a:srcRect l="25951" t="21126" r="29599" b="7232"/>
          <a:stretch/>
        </p:blipFill>
        <p:spPr>
          <a:xfrm>
            <a:off x="5079455" y="1151930"/>
            <a:ext cx="4064545" cy="4367338"/>
          </a:xfrm>
          <a:prstGeom prst="rect">
            <a:avLst/>
          </a:prstGeom>
          <a:ln>
            <a:solidFill>
              <a:schemeClr val="accent6">
                <a:lumMod val="75000"/>
              </a:schemeClr>
            </a:solidFill>
          </a:ln>
        </p:spPr>
      </p:pic>
    </p:spTree>
    <p:extLst>
      <p:ext uri="{BB962C8B-B14F-4D97-AF65-F5344CB8AC3E}">
        <p14:creationId xmlns:p14="http://schemas.microsoft.com/office/powerpoint/2010/main" val="3141474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5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5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75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75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75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075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autoUpdateAnimBg="0"/>
      <p:bldP spid="107538" grpId="0" autoUpdateAnimBg="0"/>
      <p:bldP spid="107539" grpId="0" autoUpdateAnimBg="0"/>
      <p:bldP spid="107540" grpId="0" autoUpdateAnimBg="0"/>
      <p:bldP spid="107541" grpId="0" autoUpdateAnimBg="0"/>
      <p:bldP spid="107542" grpId="0" autoUpdateAnimBg="0"/>
      <p:bldP spid="107543" grpId="0" autoUpdateAnimBg="0"/>
      <p:bldP spid="107544" grpId="0" autoUpdateAnimBg="0"/>
      <p:bldP spid="107545" grpId="0" autoUpdateAnimBg="0"/>
      <p:bldP spid="10754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número de diapositiva"/>
          <p:cNvSpPr>
            <a:spLocks noGrp="1"/>
          </p:cNvSpPr>
          <p:nvPr>
            <p:ph type="sldNum" sz="quarter" idx="4294967295"/>
          </p:nvPr>
        </p:nvSpPr>
        <p:spPr>
          <a:xfrm>
            <a:off x="6759349" y="6597196"/>
            <a:ext cx="2134054" cy="244929"/>
          </a:xfrm>
          <a:prstGeom prst="rect">
            <a:avLst/>
          </a:prstGeom>
          <a:noFill/>
        </p:spPr>
        <p:txBody>
          <a:bodyPr lIns="65306" tIns="32653" rIns="65306" bIns="32653"/>
          <a:lstStyle/>
          <a:p>
            <a:pPr defTabSz="913837"/>
            <a:fld id="{0471719D-1E4E-4FA7-BA0F-AB48E37F0DC2}" type="slidenum">
              <a:rPr lang="en-US" smtClean="0">
                <a:latin typeface="Arial" pitchFamily="34" charset="0"/>
              </a:rPr>
              <a:pPr defTabSz="913837"/>
              <a:t>5</a:t>
            </a:fld>
            <a:endParaRPr lang="en-US">
              <a:latin typeface="Arial" pitchFamily="34" charset="0"/>
            </a:endParaRPr>
          </a:p>
        </p:txBody>
      </p:sp>
      <p:pic>
        <p:nvPicPr>
          <p:cNvPr id="239618" name="Picture 2" descr="Gug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4491"/>
          </a:xfrm>
          <a:prstGeom prst="rect">
            <a:avLst/>
          </a:prstGeom>
          <a:noFill/>
          <a:ln w="9525">
            <a:noFill/>
            <a:miter lim="800000"/>
            <a:headEnd/>
            <a:tailEnd/>
          </a:ln>
        </p:spPr>
      </p:pic>
      <p:sp>
        <p:nvSpPr>
          <p:cNvPr id="239619" name="Text Box 3"/>
          <p:cNvSpPr txBox="1">
            <a:spLocks noChangeArrowheads="1"/>
          </p:cNvSpPr>
          <p:nvPr/>
        </p:nvSpPr>
        <p:spPr bwMode="auto">
          <a:xfrm>
            <a:off x="12474" y="4318000"/>
            <a:ext cx="9144000" cy="2530929"/>
          </a:xfrm>
          <a:prstGeom prst="rect">
            <a:avLst/>
          </a:prstGeom>
          <a:solidFill>
            <a:schemeClr val="bg1">
              <a:alpha val="50000"/>
            </a:schemeClr>
          </a:solidFill>
          <a:ln w="9525">
            <a:noFill/>
            <a:miter lim="800000"/>
            <a:headEnd/>
            <a:tailEnd/>
          </a:ln>
          <a:effectLst/>
        </p:spPr>
        <p:txBody>
          <a:bodyPr lIns="91429" tIns="45715" rIns="91429" bIns="45715">
            <a:spAutoFit/>
          </a:bodyPr>
          <a:lstStyle/>
          <a:p>
            <a:pPr defTabSz="913837" eaLnBrk="0" hangingPunct="0">
              <a:defRPr/>
            </a:pPr>
            <a:r>
              <a:rPr lang="es-ES_tradnl" sz="2000" b="1">
                <a:latin typeface="Century Schoolbook" pitchFamily="18" charset="0"/>
              </a:rPr>
              <a:t>Porque el cambio es la única constante del siglo en que vivimos, educar hoy es educar para el cambio. No el aprender por aprender, sino el aprender a aprender. No la solución a los problemas, sino la capacidad de resolver problemas. No la repetición, que es cierta, sino la libertad, que es incierta. No el dogmatismo, sino la tolerancia. No la formación para el empleo, sino la formación para la empleabilidad. No la educación terminal, sino la educación permanente, la educación arte y parte de toda una vida. </a:t>
            </a:r>
            <a:r>
              <a:rPr lang="es-ES_tradnl" sz="1600" b="1">
                <a:latin typeface="Century Schoolbook" pitchFamily="18" charset="0"/>
              </a:rPr>
              <a:t>(PNUD, 1998)</a:t>
            </a:r>
            <a:r>
              <a:rPr lang="es-ES_tradnl" sz="1600" b="1">
                <a:effectLst>
                  <a:outerShdw blurRad="38100" dist="38100" dir="2700000" algn="tl">
                    <a:srgbClr val="C0C0C0"/>
                  </a:outerShdw>
                </a:effectLst>
                <a:latin typeface="Century Schoolbook" pitchFamily="18" charset="0"/>
              </a:rPr>
              <a:t> </a:t>
            </a:r>
          </a:p>
        </p:txBody>
      </p:sp>
      <p:sp>
        <p:nvSpPr>
          <p:cNvPr id="239620" name="Rectangle 4"/>
          <p:cNvSpPr>
            <a:spLocks noChangeArrowheads="1"/>
          </p:cNvSpPr>
          <p:nvPr/>
        </p:nvSpPr>
        <p:spPr bwMode="auto">
          <a:xfrm>
            <a:off x="0" y="-4444"/>
            <a:ext cx="2340429" cy="830987"/>
          </a:xfrm>
          <a:prstGeom prst="rect">
            <a:avLst/>
          </a:prstGeom>
          <a:noFill/>
          <a:ln w="9525">
            <a:noFill/>
            <a:miter lim="800000"/>
            <a:headEnd/>
            <a:tailEnd/>
          </a:ln>
        </p:spPr>
        <p:txBody>
          <a:bodyPr lIns="91429" tIns="45715" rIns="91429" bIns="45715" anchor="ctr">
            <a:spAutoFit/>
          </a:bodyPr>
          <a:lstStyle/>
          <a:p>
            <a:pPr defTabSz="913837"/>
            <a:r>
              <a:rPr lang="es-ES" sz="2400" b="1">
                <a:latin typeface="Bookman Old Style" pitchFamily="18" charset="0"/>
              </a:rPr>
              <a:t>Educar para el Cambio</a:t>
            </a:r>
            <a:r>
              <a:rPr lang="es-ES" sz="2400">
                <a:latin typeface="Bookman Old Style" pitchFamily="18" charset="0"/>
              </a:rPr>
              <a:t> </a:t>
            </a:r>
          </a:p>
        </p:txBody>
      </p:sp>
    </p:spTree>
    <p:extLst>
      <p:ext uri="{BB962C8B-B14F-4D97-AF65-F5344CB8AC3E}">
        <p14:creationId xmlns:p14="http://schemas.microsoft.com/office/powerpoint/2010/main" val="27121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dissolve">
                                      <p:cBhvr>
                                        <p:cTn id="7" dur="2000"/>
                                        <p:tgtEl>
                                          <p:spTgt spid="239618"/>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239620"/>
                                        </p:tgtEl>
                                        <p:attrNameLst>
                                          <p:attrName>style.visibility</p:attrName>
                                        </p:attrNameLst>
                                      </p:cBhvr>
                                      <p:to>
                                        <p:strVal val="visible"/>
                                      </p:to>
                                    </p:set>
                                    <p:animEffect transition="in" filter="wipe(up)">
                                      <p:cBhvr>
                                        <p:cTn id="11" dur="5000"/>
                                        <p:tgtEl>
                                          <p:spTgt spid="239620"/>
                                        </p:tgtEl>
                                      </p:cBhvr>
                                    </p:animEffect>
                                  </p:childTnLst>
                                </p:cTn>
                              </p:par>
                            </p:childTnLst>
                          </p:cTn>
                        </p:par>
                        <p:par>
                          <p:cTn id="12" fill="hold">
                            <p:stCondLst>
                              <p:cond delay="7500"/>
                            </p:stCondLst>
                            <p:childTnLst>
                              <p:par>
                                <p:cTn id="13" presetID="22" presetClass="entr" presetSubtype="1" fill="hold" grpId="0" nodeType="afterEffect">
                                  <p:stCondLst>
                                    <p:cond delay="1000"/>
                                  </p:stCondLst>
                                  <p:childTnLst>
                                    <p:set>
                                      <p:cBhvr>
                                        <p:cTn id="14" dur="1" fill="hold">
                                          <p:stCondLst>
                                            <p:cond delay="0"/>
                                          </p:stCondLst>
                                        </p:cTn>
                                        <p:tgtEl>
                                          <p:spTgt spid="239619"/>
                                        </p:tgtEl>
                                        <p:attrNameLst>
                                          <p:attrName>style.visibility</p:attrName>
                                        </p:attrNameLst>
                                      </p:cBhvr>
                                      <p:to>
                                        <p:strVal val="visible"/>
                                      </p:to>
                                    </p:set>
                                    <p:animEffect transition="in" filter="wipe(up)">
                                      <p:cBhvr>
                                        <p:cTn id="15" dur="50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P spid="239620" grpId="0"/>
    </p:bld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DD2F1A453E9474F8E7C6085445D8E23" ma:contentTypeVersion="31" ma:contentTypeDescription="Crear nuevo documento." ma:contentTypeScope="" ma:versionID="82a7634c1c1481d7ba6d7acc1af0ce97">
  <xsd:schema xmlns:xsd="http://www.w3.org/2001/XMLSchema" xmlns:xs="http://www.w3.org/2001/XMLSchema" xmlns:p="http://schemas.microsoft.com/office/2006/metadata/properties" xmlns:ns3="f6ffaa20-1f64-4b93-aa2c-8dee386dd513" xmlns:ns4="a5794cc6-096b-4752-8b80-1eedc4e4a1af" targetNamespace="http://schemas.microsoft.com/office/2006/metadata/properties" ma:root="true" ma:fieldsID="1e98fe7abb851bfa2bc0058efa1848d5" ns3:_="" ns4:_="">
    <xsd:import namespace="f6ffaa20-1f64-4b93-aa2c-8dee386dd513"/>
    <xsd:import namespace="a5794cc6-096b-4752-8b80-1eedc4e4a1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amsChannelId" minOccurs="0"/>
                <xsd:element ref="ns3:Math_Settings" minOccurs="0"/>
                <xsd:element ref="ns3:Distribution_Groups" minOccurs="0"/>
                <xsd:element ref="ns3:LMS_Mappings" minOccurs="0"/>
                <xsd:element ref="ns3:IsNotebookLocked"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faa20-1f64-4b93-aa2c-8dee386dd51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Owner" ma:index="1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TeamsChannelId" ma:index="32" nillable="true" ma:displayName="Teams Channel Id" ma:internalName="TeamsChannelId">
      <xsd:simpleType>
        <xsd:restriction base="dms:Text"/>
      </xsd:simpleType>
    </xsd:element>
    <xsd:element name="Math_Settings" ma:index="33" nillable="true" ma:displayName="Math Settings" ma:internalName="Math_Settings">
      <xsd:simpleType>
        <xsd:restriction base="dms:Text"/>
      </xsd:simple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sNotebookLocked" ma:index="36" nillable="true" ma:displayName="Is Notebook Locked" ma:internalName="IsNotebookLocked">
      <xsd:simpleType>
        <xsd:restriction base="dms:Boolea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794cc6-096b-4752-8b80-1eedc4e4a1af" elementFormDefault="qualified">
    <xsd:import namespace="http://schemas.microsoft.com/office/2006/documentManagement/types"/>
    <xsd:import namespace="http://schemas.microsoft.com/office/infopath/2007/PartnerControls"/>
    <xsd:element name="SharedWithUsers" ma:index="2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Detalles de uso compartido" ma:internalName="SharedWithDetails" ma:readOnly="true">
      <xsd:simpleType>
        <xsd:restriction base="dms:Note">
          <xsd:maxLength value="255"/>
        </xsd:restriction>
      </xsd:simpleType>
    </xsd:element>
    <xsd:element name="SharingHintHash" ma:index="31"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f6ffaa20-1f64-4b93-aa2c-8dee386dd513">
      <UserInfo>
        <DisplayName/>
        <AccountId xsi:nil="true"/>
        <AccountType/>
      </UserInfo>
    </Owner>
    <CultureName xmlns="f6ffaa20-1f64-4b93-aa2c-8dee386dd513" xsi:nil="true"/>
    <Distribution_Groups xmlns="f6ffaa20-1f64-4b93-aa2c-8dee386dd513" xsi:nil="true"/>
    <TeamsChannelId xmlns="f6ffaa20-1f64-4b93-aa2c-8dee386dd513" xsi:nil="true"/>
    <IsNotebookLocked xmlns="f6ffaa20-1f64-4b93-aa2c-8dee386dd513" xsi:nil="true"/>
    <NotebookType xmlns="f6ffaa20-1f64-4b93-aa2c-8dee386dd513" xsi:nil="true"/>
    <FolderType xmlns="f6ffaa20-1f64-4b93-aa2c-8dee386dd513" xsi:nil="true"/>
    <Has_Teacher_Only_SectionGroup xmlns="f6ffaa20-1f64-4b93-aa2c-8dee386dd513" xsi:nil="true"/>
    <Is_Collaboration_Space_Locked xmlns="f6ffaa20-1f64-4b93-aa2c-8dee386dd513" xsi:nil="true"/>
    <Teachers xmlns="f6ffaa20-1f64-4b93-aa2c-8dee386dd513">
      <UserInfo>
        <DisplayName/>
        <AccountId xsi:nil="true"/>
        <AccountType/>
      </UserInfo>
    </Teachers>
    <DefaultSectionNames xmlns="f6ffaa20-1f64-4b93-aa2c-8dee386dd513" xsi:nil="true"/>
    <Templates xmlns="f6ffaa20-1f64-4b93-aa2c-8dee386dd513" xsi:nil="true"/>
    <Self_Registration_Enabled xmlns="f6ffaa20-1f64-4b93-aa2c-8dee386dd513" xsi:nil="true"/>
    <Math_Settings xmlns="f6ffaa20-1f64-4b93-aa2c-8dee386dd513" xsi:nil="true"/>
    <Invited_Teachers xmlns="f6ffaa20-1f64-4b93-aa2c-8dee386dd513" xsi:nil="true"/>
    <Invited_Students xmlns="f6ffaa20-1f64-4b93-aa2c-8dee386dd513" xsi:nil="true"/>
    <Students xmlns="f6ffaa20-1f64-4b93-aa2c-8dee386dd513">
      <UserInfo>
        <DisplayName/>
        <AccountId xsi:nil="true"/>
        <AccountType/>
      </UserInfo>
    </Students>
    <Student_Groups xmlns="f6ffaa20-1f64-4b93-aa2c-8dee386dd513">
      <UserInfo>
        <DisplayName/>
        <AccountId xsi:nil="true"/>
        <AccountType/>
      </UserInfo>
    </Student_Groups>
    <AppVersion xmlns="f6ffaa20-1f64-4b93-aa2c-8dee386dd513" xsi:nil="true"/>
    <LMS_Mappings xmlns="f6ffaa20-1f64-4b93-aa2c-8dee386dd513" xsi:nil="true"/>
  </documentManagement>
</p:properties>
</file>

<file path=customXml/itemProps1.xml><?xml version="1.0" encoding="utf-8"?>
<ds:datastoreItem xmlns:ds="http://schemas.openxmlformats.org/officeDocument/2006/customXml" ds:itemID="{DA54C80D-1E91-4467-A720-7511D6B64C47}">
  <ds:schemaRefs>
    <ds:schemaRef ds:uri="http://schemas.microsoft.com/sharepoint/v3/contenttype/forms"/>
  </ds:schemaRefs>
</ds:datastoreItem>
</file>

<file path=customXml/itemProps2.xml><?xml version="1.0" encoding="utf-8"?>
<ds:datastoreItem xmlns:ds="http://schemas.openxmlformats.org/officeDocument/2006/customXml" ds:itemID="{F893E5A5-68D4-4DA5-8966-A3DDFBB31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ffaa20-1f64-4b93-aa2c-8dee386dd513"/>
    <ds:schemaRef ds:uri="a5794cc6-096b-4752-8b80-1eedc4e4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A82C6C-1FD7-4D18-BB42-E9A037F0F79C}">
  <ds:schemaRefs>
    <ds:schemaRef ds:uri="http://schemas.microsoft.com/office/2006/metadata/properties"/>
    <ds:schemaRef ds:uri="http://schemas.microsoft.com/office/infopath/2007/PartnerControls"/>
    <ds:schemaRef ds:uri="f6ffaa20-1f64-4b93-aa2c-8dee386dd513"/>
  </ds:schemaRefs>
</ds:datastoreItem>
</file>

<file path=docProps/app.xml><?xml version="1.0" encoding="utf-8"?>
<Properties xmlns="http://schemas.openxmlformats.org/officeDocument/2006/extended-properties" xmlns:vt="http://schemas.openxmlformats.org/officeDocument/2006/docPropsVTypes">
  <TotalTime>413</TotalTime>
  <Words>682</Words>
  <Application>Microsoft Office PowerPoint</Application>
  <PresentationFormat>Presentación en pantalla (4:3)</PresentationFormat>
  <Paragraphs>48</Paragraphs>
  <Slides>5</Slides>
  <Notes>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0</vt:i4>
      </vt:variant>
      <vt:variant>
        <vt:lpstr>Títulos de diapositiva</vt:lpstr>
      </vt:variant>
      <vt:variant>
        <vt:i4>5</vt:i4>
      </vt:variant>
    </vt:vector>
  </HeadingPairs>
  <TitlesOfParts>
    <vt:vector size="14" baseType="lpstr">
      <vt:lpstr>Arial</vt:lpstr>
      <vt:lpstr>Bookman Old Style</vt:lpstr>
      <vt:lpstr>Calibri</vt:lpstr>
      <vt:lpstr>Source Sans Pro</vt:lpstr>
      <vt:lpstr>Berlin Sans FB</vt:lpstr>
      <vt:lpstr>MyriadPro-Light</vt:lpstr>
      <vt:lpstr>Candara</vt:lpstr>
      <vt:lpstr>Century Schoolbook</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 Erguin</dc:creator>
  <cp:lastModifiedBy>Eugenio Astigarraga Echeverria</cp:lastModifiedBy>
  <cp:revision>26</cp:revision>
  <dcterms:created xsi:type="dcterms:W3CDTF">2019-09-13T06:32:17Z</dcterms:created>
  <dcterms:modified xsi:type="dcterms:W3CDTF">2020-03-14T11:35:11Z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0x0101009DD2F1A453E9474F8E7C6085445D8E23</vt:lpwstr>
  </property>
</Properties>
</file>